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12192000"/>
  <p:notesSz cx="6858000" cy="1857375"/>
  <p:embeddedFontLst>
    <p:embeddedFont>
      <p:font typeface="IBM Plex Mono SemiBold"/>
      <p:regular r:id="rId55"/>
      <p:bold r:id="rId56"/>
      <p:italic r:id="rId57"/>
      <p:boldItalic r:id="rId58"/>
    </p:embeddedFont>
    <p:embeddedFont>
      <p:font typeface="IBM Plex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4A347D-3E1B-426D-8B9B-F5290391CFD1}">
  <a:tblStyle styleId="{EB4A347D-3E1B-426D-8B9B-F5290391CF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BMPlexMono-boldItalic.fntdata"/><Relationship Id="rId61" Type="http://schemas.openxmlformats.org/officeDocument/2006/relationships/font" Target="fonts/IBMPlexMon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IBMPlexMonoSemiBold-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IBMPlexMonoSemiBold-italic.fntdata"/><Relationship Id="rId12" Type="http://schemas.openxmlformats.org/officeDocument/2006/relationships/slide" Target="slides/slide6.xml"/><Relationship Id="rId56" Type="http://schemas.openxmlformats.org/officeDocument/2006/relationships/font" Target="fonts/IBMPlexMonoSemiBold-bold.fntdata"/><Relationship Id="rId15" Type="http://schemas.openxmlformats.org/officeDocument/2006/relationships/slide" Target="slides/slide9.xml"/><Relationship Id="rId59" Type="http://schemas.openxmlformats.org/officeDocument/2006/relationships/font" Target="fonts/IBMPlexMono-regular.fntdata"/><Relationship Id="rId14" Type="http://schemas.openxmlformats.org/officeDocument/2006/relationships/slide" Target="slides/slide8.xml"/><Relationship Id="rId58" Type="http://schemas.openxmlformats.org/officeDocument/2006/relationships/font" Target="fonts/IBMPlexMono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a631f8791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28a631f8791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8ca299d7f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8ca299d7f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99" name="Google Shape;29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a631f879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8a631f8791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7" name="Google Shape;127;g28a631f8791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6.png"/><Relationship Id="rId13" Type="http://schemas.openxmlformats.org/officeDocument/2006/relationships/hyperlink" Target="https://github.com/Cripticox/Data_Science_Capstone/blob/main/1.%20Data%20Collection%20SpaceX%20API.ipynb" TargetMode="External"/><Relationship Id="rId12" Type="http://schemas.openxmlformats.org/officeDocument/2006/relationships/hyperlink" Target="https://github.com/Cripticox/Data_Science_Capstone/blob/main/2.%20Data%20Collection-Webscraping.ipynb"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21.png"/><Relationship Id="rId7" Type="http://schemas.openxmlformats.org/officeDocument/2006/relationships/image" Target="../media/image15.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1" Type="http://schemas.openxmlformats.org/officeDocument/2006/relationships/hyperlink" Target="https://github.com/Cripticox/Data_Science_Capstone/blob/main/3.%20Data%20Wrangling.ipynb" TargetMode="External"/><Relationship Id="rId10" Type="http://schemas.openxmlformats.org/officeDocument/2006/relationships/hyperlink" Target="https://github.com/Cripticox/Data_Science_Capstone/blob/main/2.%20Data%20Collection-Webscraping.ipynb"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hyperlink" Target="https://github.com/Cripticox/Data_Science_Capstone/blob/main/5.%20EDA-Data%20Visualization.ipynb" TargetMode="External"/><Relationship Id="rId7" Type="http://schemas.openxmlformats.org/officeDocument/2006/relationships/hyperlink" Target="https://github.com/Cripticox/Data_Science_Capstone/blob/main/1.%20Data%20Collection%20SpaceX%20API.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hyperlink" Target="https://github.com/Cripticox/Data_Science_Capstone/blob/main/4.%20Exploratory%20Data%20Analysis-SQL.ipynb" TargetMode="External"/><Relationship Id="rId5" Type="http://schemas.openxmlformats.org/officeDocument/2006/relationships/hyperlink" Target="https://github.com/Cripticox/Data_Science_Capstone/blob/main/1.%20Data%20Collection%20SpaceX%20API.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hyperlink" Target="https://github.com/Cripticox/Data_Science_Capstone/blob/main/6.%20Launch%20Site%20Location%20(Folium).ipynb" TargetMode="External"/><Relationship Id="rId5" Type="http://schemas.openxmlformats.org/officeDocument/2006/relationships/hyperlink" Target="https://github.com/Cripticox/Data_Science_Capstone/blob/main/1.%20Data%20Collection%20SpaceX%20API.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hyperlink" Target="https://github.com/Cripticox/Data_Science_Capstone/blob/main/6.%20Launch%20Site%20Location%20(Folium).ipynb" TargetMode="External"/><Relationship Id="rId5" Type="http://schemas.openxmlformats.org/officeDocument/2006/relationships/hyperlink" Target="https://github.com/Cripticox/Data_Science_Capstone/blob/main/7.%20Dashboard%20(Plotly%20Dash).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hyperlink" Target="https://github.com/Cripticox/Data_Science_Capstone/blob/main/8.%20Machine%20Learning%20Prediction-Spacex.ipynb" TargetMode="External"/><Relationship Id="rId5" Type="http://schemas.openxmlformats.org/officeDocument/2006/relationships/hyperlink" Target="https://github.com/Cripticox/Data_Science_Capstone/blob/main/7.%20Dashboard%20(Plotly%20Dash).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49.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45.png"/><Relationship Id="rId5"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47.png"/><Relationship Id="rId5"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52.png"/><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50.png"/><Relationship Id="rId5"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60.png"/><Relationship Id="rId5" Type="http://schemas.openxmlformats.org/officeDocument/2006/relationships/image" Target="../media/image58.png"/><Relationship Id="rId6" Type="http://schemas.openxmlformats.org/officeDocument/2006/relationships/image" Target="../media/image56.png"/><Relationship Id="rId7"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6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1" Type="http://schemas.openxmlformats.org/officeDocument/2006/relationships/hyperlink" Target="https://github.com/Cripticox/Data_Science_Capstone/blob/main/1.%20Data%20Collection%20SpaceX%20API.ipynb" TargetMode="External"/><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9.png"/><Relationship Id="rId9"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Felipe</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&lt;Date&gt;</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24"/>
          <p:cNvSpPr txBox="1"/>
          <p:nvPr/>
        </p:nvSpPr>
        <p:spPr>
          <a:xfrm>
            <a:off x="770011" y="538650"/>
            <a:ext cx="105156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Data Collection – S</a:t>
            </a:r>
            <a:r>
              <a:rPr lang="en-US" sz="3700">
                <a:solidFill>
                  <a:srgbClr val="0B49CB"/>
                </a:solidFill>
              </a:rPr>
              <a:t>craping</a:t>
            </a:r>
            <a:endParaRPr sz="3700"/>
          </a:p>
        </p:txBody>
      </p:sp>
      <p:cxnSp>
        <p:nvCxnSpPr>
          <p:cNvPr id="193" name="Google Shape;193;p24"/>
          <p:cNvCxnSpPr/>
          <p:nvPr/>
        </p:nvCxnSpPr>
        <p:spPr>
          <a:xfrm flipH="1">
            <a:off x="1351725" y="2388550"/>
            <a:ext cx="14700" cy="6948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4"/>
          <p:cNvCxnSpPr/>
          <p:nvPr/>
        </p:nvCxnSpPr>
        <p:spPr>
          <a:xfrm>
            <a:off x="1300200" y="3651475"/>
            <a:ext cx="10200" cy="6810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4"/>
          <p:cNvCxnSpPr>
            <a:endCxn id="196" idx="1"/>
          </p:cNvCxnSpPr>
          <p:nvPr/>
        </p:nvCxnSpPr>
        <p:spPr>
          <a:xfrm flipH="1" rot="10800000">
            <a:off x="4239063" y="1747488"/>
            <a:ext cx="1213500" cy="32415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4"/>
          <p:cNvCxnSpPr/>
          <p:nvPr/>
        </p:nvCxnSpPr>
        <p:spPr>
          <a:xfrm>
            <a:off x="5787175" y="3768325"/>
            <a:ext cx="10500" cy="62220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24"/>
          <p:cNvCxnSpPr/>
          <p:nvPr/>
        </p:nvCxnSpPr>
        <p:spPr>
          <a:xfrm flipH="1" rot="10800000">
            <a:off x="7923588" y="1794526"/>
            <a:ext cx="993900" cy="25953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24"/>
          <p:cNvCxnSpPr/>
          <p:nvPr/>
        </p:nvCxnSpPr>
        <p:spPr>
          <a:xfrm>
            <a:off x="9076625" y="2484775"/>
            <a:ext cx="6900" cy="310500"/>
          </a:xfrm>
          <a:prstGeom prst="straightConnector1">
            <a:avLst/>
          </a:prstGeom>
          <a:noFill/>
          <a:ln cap="flat" cmpd="sng" w="9525">
            <a:solidFill>
              <a:schemeClr val="dk2"/>
            </a:solidFill>
            <a:prstDash val="solid"/>
            <a:round/>
            <a:headEnd len="med" w="med" type="none"/>
            <a:tailEnd len="med" w="med" type="triangle"/>
          </a:ln>
        </p:spPr>
      </p:cxnSp>
      <p:grpSp>
        <p:nvGrpSpPr>
          <p:cNvPr id="200" name="Google Shape;200;p24"/>
          <p:cNvGrpSpPr/>
          <p:nvPr/>
        </p:nvGrpSpPr>
        <p:grpSpPr>
          <a:xfrm>
            <a:off x="1087525" y="1528325"/>
            <a:ext cx="3444075" cy="750950"/>
            <a:chOff x="1087525" y="1528325"/>
            <a:chExt cx="3444075" cy="750950"/>
          </a:xfrm>
        </p:grpSpPr>
        <p:sp>
          <p:nvSpPr>
            <p:cNvPr id="201" name="Google Shape;201;p24"/>
            <p:cNvSpPr txBox="1"/>
            <p:nvPr/>
          </p:nvSpPr>
          <p:spPr>
            <a:xfrm>
              <a:off x="1562600" y="1528325"/>
              <a:ext cx="2262300" cy="5013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1018"/>
                <a:buNone/>
              </a:pPr>
              <a:r>
                <a:rPr lang="en-US" sz="1395"/>
                <a:t>1. Get Response from HTML</a:t>
              </a:r>
              <a:endParaRPr sz="1395"/>
            </a:p>
          </p:txBody>
        </p:sp>
        <p:pic>
          <p:nvPicPr>
            <p:cNvPr id="202" name="Google Shape;202;p24"/>
            <p:cNvPicPr preferRelativeResize="0"/>
            <p:nvPr/>
          </p:nvPicPr>
          <p:blipFill rotWithShape="1">
            <a:blip r:embed="rId4">
              <a:alphaModFix/>
            </a:blip>
            <a:srcRect b="15015" l="0" r="41355" t="60812"/>
            <a:stretch/>
          </p:blipFill>
          <p:spPr>
            <a:xfrm>
              <a:off x="1087525" y="2029627"/>
              <a:ext cx="3444075" cy="249648"/>
            </a:xfrm>
            <a:prstGeom prst="rect">
              <a:avLst/>
            </a:prstGeom>
            <a:noFill/>
            <a:ln cap="flat" cmpd="sng" w="9525">
              <a:solidFill>
                <a:schemeClr val="dk2"/>
              </a:solidFill>
              <a:prstDash val="solid"/>
              <a:round/>
              <a:headEnd len="sm" w="sm" type="none"/>
              <a:tailEnd len="sm" w="sm" type="none"/>
            </a:ln>
          </p:spPr>
        </p:pic>
      </p:grpSp>
      <p:grpSp>
        <p:nvGrpSpPr>
          <p:cNvPr id="203" name="Google Shape;203;p24"/>
          <p:cNvGrpSpPr/>
          <p:nvPr/>
        </p:nvGrpSpPr>
        <p:grpSpPr>
          <a:xfrm>
            <a:off x="1087525" y="2816725"/>
            <a:ext cx="3311924" cy="678600"/>
            <a:chOff x="1153625" y="2795275"/>
            <a:chExt cx="3311924" cy="678600"/>
          </a:xfrm>
        </p:grpSpPr>
        <p:sp>
          <p:nvSpPr>
            <p:cNvPr id="204" name="Google Shape;204;p24"/>
            <p:cNvSpPr txBox="1"/>
            <p:nvPr/>
          </p:nvSpPr>
          <p:spPr>
            <a:xfrm>
              <a:off x="1261713" y="2795275"/>
              <a:ext cx="3095700" cy="36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US"/>
                <a:t>2. Create BeautifulSoup object</a:t>
              </a:r>
              <a:endParaRPr/>
            </a:p>
          </p:txBody>
        </p:sp>
        <p:pic>
          <p:nvPicPr>
            <p:cNvPr id="205" name="Google Shape;205;p24"/>
            <p:cNvPicPr preferRelativeResize="0"/>
            <p:nvPr/>
          </p:nvPicPr>
          <p:blipFill rotWithShape="1">
            <a:blip r:embed="rId5">
              <a:alphaModFix/>
            </a:blip>
            <a:srcRect b="11483" l="0" r="40585" t="43779"/>
            <a:stretch/>
          </p:blipFill>
          <p:spPr>
            <a:xfrm>
              <a:off x="1153625" y="3163375"/>
              <a:ext cx="3311924" cy="310500"/>
            </a:xfrm>
            <a:prstGeom prst="rect">
              <a:avLst/>
            </a:prstGeom>
            <a:noFill/>
            <a:ln cap="flat" cmpd="sng" w="9525">
              <a:solidFill>
                <a:schemeClr val="dk2"/>
              </a:solidFill>
              <a:prstDash val="solid"/>
              <a:round/>
              <a:headEnd len="sm" w="sm" type="none"/>
              <a:tailEnd len="sm" w="sm" type="none"/>
            </a:ln>
          </p:spPr>
        </p:pic>
      </p:grpSp>
      <p:grpSp>
        <p:nvGrpSpPr>
          <p:cNvPr id="206" name="Google Shape;206;p24"/>
          <p:cNvGrpSpPr/>
          <p:nvPr/>
        </p:nvGrpSpPr>
        <p:grpSpPr>
          <a:xfrm>
            <a:off x="770000" y="3996088"/>
            <a:ext cx="3694900" cy="586037"/>
            <a:chOff x="770000" y="3996088"/>
            <a:chExt cx="3694900" cy="586037"/>
          </a:xfrm>
        </p:grpSpPr>
        <p:sp>
          <p:nvSpPr>
            <p:cNvPr id="207" name="Google Shape;207;p24"/>
            <p:cNvSpPr txBox="1"/>
            <p:nvPr/>
          </p:nvSpPr>
          <p:spPr>
            <a:xfrm>
              <a:off x="1433350" y="3996088"/>
              <a:ext cx="2197200" cy="40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3. Find all tables</a:t>
              </a:r>
              <a:endParaRPr/>
            </a:p>
          </p:txBody>
        </p:sp>
        <p:pic>
          <p:nvPicPr>
            <p:cNvPr id="208" name="Google Shape;208;p24"/>
            <p:cNvPicPr preferRelativeResize="0"/>
            <p:nvPr/>
          </p:nvPicPr>
          <p:blipFill rotWithShape="1">
            <a:blip r:embed="rId6">
              <a:alphaModFix/>
            </a:blip>
            <a:srcRect b="21511" l="0" r="51236" t="55076"/>
            <a:stretch/>
          </p:blipFill>
          <p:spPr>
            <a:xfrm>
              <a:off x="770000" y="4332475"/>
              <a:ext cx="3694900" cy="249650"/>
            </a:xfrm>
            <a:prstGeom prst="rect">
              <a:avLst/>
            </a:prstGeom>
            <a:noFill/>
            <a:ln cap="flat" cmpd="sng" w="9525">
              <a:solidFill>
                <a:schemeClr val="dk2"/>
              </a:solidFill>
              <a:prstDash val="solid"/>
              <a:round/>
              <a:headEnd len="sm" w="sm" type="none"/>
              <a:tailEnd len="sm" w="sm" type="none"/>
            </a:ln>
          </p:spPr>
        </p:pic>
      </p:grpSp>
      <p:grpSp>
        <p:nvGrpSpPr>
          <p:cNvPr id="209" name="Google Shape;209;p24"/>
          <p:cNvGrpSpPr/>
          <p:nvPr/>
        </p:nvGrpSpPr>
        <p:grpSpPr>
          <a:xfrm>
            <a:off x="1087523" y="4824200"/>
            <a:ext cx="2577599" cy="1707575"/>
            <a:chOff x="1087523" y="4824200"/>
            <a:chExt cx="2577599" cy="1707575"/>
          </a:xfrm>
        </p:grpSpPr>
        <p:sp>
          <p:nvSpPr>
            <p:cNvPr id="210" name="Google Shape;210;p24"/>
            <p:cNvSpPr txBox="1"/>
            <p:nvPr/>
          </p:nvSpPr>
          <p:spPr>
            <a:xfrm>
              <a:off x="1460950" y="4824200"/>
              <a:ext cx="2078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4. Get columns names</a:t>
              </a:r>
              <a:endParaRPr/>
            </a:p>
          </p:txBody>
        </p:sp>
        <p:pic>
          <p:nvPicPr>
            <p:cNvPr id="211" name="Google Shape;211;p24"/>
            <p:cNvPicPr preferRelativeResize="0"/>
            <p:nvPr/>
          </p:nvPicPr>
          <p:blipFill>
            <a:blip r:embed="rId7">
              <a:alphaModFix/>
            </a:blip>
            <a:stretch>
              <a:fillRect/>
            </a:stretch>
          </p:blipFill>
          <p:spPr>
            <a:xfrm>
              <a:off x="1087523" y="5224405"/>
              <a:ext cx="2577599" cy="1307370"/>
            </a:xfrm>
            <a:prstGeom prst="rect">
              <a:avLst/>
            </a:prstGeom>
            <a:noFill/>
            <a:ln cap="flat" cmpd="sng" w="9525">
              <a:solidFill>
                <a:schemeClr val="dk2"/>
              </a:solidFill>
              <a:prstDash val="solid"/>
              <a:round/>
              <a:headEnd len="sm" w="sm" type="none"/>
              <a:tailEnd len="sm" w="sm" type="none"/>
            </a:ln>
          </p:spPr>
        </p:pic>
      </p:grpSp>
      <p:grpSp>
        <p:nvGrpSpPr>
          <p:cNvPr id="212" name="Google Shape;212;p24"/>
          <p:cNvGrpSpPr/>
          <p:nvPr/>
        </p:nvGrpSpPr>
        <p:grpSpPr>
          <a:xfrm>
            <a:off x="5316088" y="1563438"/>
            <a:ext cx="2843875" cy="2128698"/>
            <a:chOff x="5316088" y="1563438"/>
            <a:chExt cx="2843875" cy="2128698"/>
          </a:xfrm>
        </p:grpSpPr>
        <p:sp>
          <p:nvSpPr>
            <p:cNvPr id="196" name="Google Shape;196;p24"/>
            <p:cNvSpPr txBox="1"/>
            <p:nvPr/>
          </p:nvSpPr>
          <p:spPr>
            <a:xfrm>
              <a:off x="5452563" y="1563438"/>
              <a:ext cx="2500500" cy="3681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US"/>
                <a:t>5. Create dictionary</a:t>
              </a:r>
              <a:endParaRPr/>
            </a:p>
          </p:txBody>
        </p:sp>
        <p:pic>
          <p:nvPicPr>
            <p:cNvPr id="213" name="Google Shape;213;p24"/>
            <p:cNvPicPr preferRelativeResize="0"/>
            <p:nvPr/>
          </p:nvPicPr>
          <p:blipFill>
            <a:blip r:embed="rId8">
              <a:alphaModFix/>
            </a:blip>
            <a:stretch>
              <a:fillRect/>
            </a:stretch>
          </p:blipFill>
          <p:spPr>
            <a:xfrm>
              <a:off x="5316088" y="1967463"/>
              <a:ext cx="2843875" cy="1724673"/>
            </a:xfrm>
            <a:prstGeom prst="rect">
              <a:avLst/>
            </a:prstGeom>
            <a:noFill/>
            <a:ln cap="flat" cmpd="sng" w="9525">
              <a:solidFill>
                <a:schemeClr val="dk2"/>
              </a:solidFill>
              <a:prstDash val="solid"/>
              <a:round/>
              <a:headEnd len="sm" w="sm" type="none"/>
              <a:tailEnd len="sm" w="sm" type="none"/>
            </a:ln>
          </p:spPr>
        </p:pic>
      </p:grpSp>
      <p:grpSp>
        <p:nvGrpSpPr>
          <p:cNvPr id="214" name="Google Shape;214;p24"/>
          <p:cNvGrpSpPr/>
          <p:nvPr/>
        </p:nvGrpSpPr>
        <p:grpSpPr>
          <a:xfrm>
            <a:off x="5452587" y="4507975"/>
            <a:ext cx="2843874" cy="1143800"/>
            <a:chOff x="5452587" y="4507975"/>
            <a:chExt cx="2843874" cy="1143800"/>
          </a:xfrm>
        </p:grpSpPr>
        <p:sp>
          <p:nvSpPr>
            <p:cNvPr id="215" name="Google Shape;215;p24"/>
            <p:cNvSpPr txBox="1"/>
            <p:nvPr/>
          </p:nvSpPr>
          <p:spPr>
            <a:xfrm>
              <a:off x="5586650" y="4507975"/>
              <a:ext cx="2598000" cy="35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US"/>
                <a:t>6. Add data to keys </a:t>
              </a:r>
              <a:endParaRPr/>
            </a:p>
          </p:txBody>
        </p:sp>
        <p:pic>
          <p:nvPicPr>
            <p:cNvPr id="216" name="Google Shape;216;p24"/>
            <p:cNvPicPr preferRelativeResize="0"/>
            <p:nvPr/>
          </p:nvPicPr>
          <p:blipFill>
            <a:blip r:embed="rId9">
              <a:alphaModFix/>
            </a:blip>
            <a:stretch>
              <a:fillRect/>
            </a:stretch>
          </p:blipFill>
          <p:spPr>
            <a:xfrm>
              <a:off x="5452587" y="4963116"/>
              <a:ext cx="2843874" cy="688659"/>
            </a:xfrm>
            <a:prstGeom prst="rect">
              <a:avLst/>
            </a:prstGeom>
            <a:noFill/>
            <a:ln cap="flat" cmpd="sng" w="9525">
              <a:solidFill>
                <a:schemeClr val="dk2"/>
              </a:solidFill>
              <a:prstDash val="solid"/>
              <a:round/>
              <a:headEnd len="sm" w="sm" type="none"/>
              <a:tailEnd len="sm" w="sm" type="none"/>
            </a:ln>
          </p:spPr>
        </p:pic>
      </p:grpSp>
      <p:grpSp>
        <p:nvGrpSpPr>
          <p:cNvPr id="217" name="Google Shape;217;p24"/>
          <p:cNvGrpSpPr/>
          <p:nvPr/>
        </p:nvGrpSpPr>
        <p:grpSpPr>
          <a:xfrm>
            <a:off x="8489650" y="1650575"/>
            <a:ext cx="2577600" cy="1153225"/>
            <a:chOff x="8489650" y="1650575"/>
            <a:chExt cx="2577600" cy="1153225"/>
          </a:xfrm>
        </p:grpSpPr>
        <p:sp>
          <p:nvSpPr>
            <p:cNvPr id="218" name="Google Shape;218;p24"/>
            <p:cNvSpPr txBox="1"/>
            <p:nvPr/>
          </p:nvSpPr>
          <p:spPr>
            <a:xfrm>
              <a:off x="8489650" y="1650575"/>
              <a:ext cx="2577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7</a:t>
              </a:r>
              <a:r>
                <a:rPr lang="en-US"/>
                <a:t>. Create dataframe from dictionary</a:t>
              </a:r>
              <a:endParaRPr/>
            </a:p>
            <a:p>
              <a:pPr indent="0" lvl="0" marL="0" rtl="0" algn="ctr">
                <a:spcBef>
                  <a:spcPts val="0"/>
                </a:spcBef>
                <a:spcAft>
                  <a:spcPts val="0"/>
                </a:spcAft>
                <a:buNone/>
              </a:pPr>
              <a:r>
                <a:t/>
              </a:r>
              <a:endParaRPr/>
            </a:p>
          </p:txBody>
        </p:sp>
        <p:pic>
          <p:nvPicPr>
            <p:cNvPr id="219" name="Google Shape;219;p24"/>
            <p:cNvPicPr preferRelativeResize="0"/>
            <p:nvPr/>
          </p:nvPicPr>
          <p:blipFill rotWithShape="1">
            <a:blip r:embed="rId10">
              <a:alphaModFix/>
            </a:blip>
            <a:srcRect b="0" l="0" r="34253" t="0"/>
            <a:stretch/>
          </p:blipFill>
          <p:spPr>
            <a:xfrm>
              <a:off x="8688900" y="2217775"/>
              <a:ext cx="2355878" cy="586025"/>
            </a:xfrm>
            <a:prstGeom prst="rect">
              <a:avLst/>
            </a:prstGeom>
            <a:noFill/>
            <a:ln cap="flat" cmpd="sng" w="9525">
              <a:solidFill>
                <a:schemeClr val="dk2"/>
              </a:solidFill>
              <a:prstDash val="solid"/>
              <a:round/>
              <a:headEnd len="sm" w="sm" type="none"/>
              <a:tailEnd len="sm" w="sm" type="none"/>
            </a:ln>
          </p:spPr>
        </p:pic>
      </p:grpSp>
      <p:grpSp>
        <p:nvGrpSpPr>
          <p:cNvPr id="220" name="Google Shape;220;p24"/>
          <p:cNvGrpSpPr/>
          <p:nvPr/>
        </p:nvGrpSpPr>
        <p:grpSpPr>
          <a:xfrm>
            <a:off x="8661000" y="3290525"/>
            <a:ext cx="2682893" cy="675276"/>
            <a:chOff x="8661000" y="3290525"/>
            <a:chExt cx="2682893" cy="675276"/>
          </a:xfrm>
        </p:grpSpPr>
        <p:sp>
          <p:nvSpPr>
            <p:cNvPr id="221" name="Google Shape;221;p24"/>
            <p:cNvSpPr txBox="1"/>
            <p:nvPr/>
          </p:nvSpPr>
          <p:spPr>
            <a:xfrm>
              <a:off x="8929700" y="3290525"/>
              <a:ext cx="1964100" cy="3528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US"/>
                <a:t>7. Export to file</a:t>
              </a:r>
              <a:endParaRPr/>
            </a:p>
          </p:txBody>
        </p:sp>
        <p:pic>
          <p:nvPicPr>
            <p:cNvPr id="222" name="Google Shape;222;p24"/>
            <p:cNvPicPr preferRelativeResize="0"/>
            <p:nvPr/>
          </p:nvPicPr>
          <p:blipFill>
            <a:blip r:embed="rId11">
              <a:alphaModFix/>
            </a:blip>
            <a:stretch>
              <a:fillRect/>
            </a:stretch>
          </p:blipFill>
          <p:spPr>
            <a:xfrm>
              <a:off x="8661000" y="3655301"/>
              <a:ext cx="2682893" cy="310500"/>
            </a:xfrm>
            <a:prstGeom prst="rect">
              <a:avLst/>
            </a:prstGeom>
            <a:noFill/>
            <a:ln cap="flat" cmpd="sng" w="9525">
              <a:solidFill>
                <a:schemeClr val="dk2"/>
              </a:solidFill>
              <a:prstDash val="solid"/>
              <a:round/>
              <a:headEnd len="sm" w="sm" type="none"/>
              <a:tailEnd len="sm" w="sm" type="none"/>
            </a:ln>
          </p:spPr>
        </p:pic>
      </p:grpSp>
      <p:cxnSp>
        <p:nvCxnSpPr>
          <p:cNvPr id="223" name="Google Shape;223;p24"/>
          <p:cNvCxnSpPr/>
          <p:nvPr/>
        </p:nvCxnSpPr>
        <p:spPr>
          <a:xfrm>
            <a:off x="8966550" y="2935800"/>
            <a:ext cx="13200" cy="62640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p24">
            <a:hlinkClick r:id="rId12"/>
          </p:cNvPr>
          <p:cNvSpPr txBox="1"/>
          <p:nvPr/>
        </p:nvSpPr>
        <p:spPr>
          <a:xfrm>
            <a:off x="7826550" y="6046275"/>
            <a:ext cx="22932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hlink"/>
                </a:solidFill>
                <a:hlinkClick r:id="rId13"/>
              </a:rPr>
              <a:t>Link to Github Notebook</a:t>
            </a:r>
            <a:endParaRPr b="1">
              <a:solidFill>
                <a:srgbClr val="20124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0" name="Google Shape;230;p25"/>
          <p:cNvSpPr txBox="1"/>
          <p:nvPr>
            <p:ph idx="1" type="body"/>
          </p:nvPr>
        </p:nvSpPr>
        <p:spPr>
          <a:xfrm>
            <a:off x="770000" y="1825625"/>
            <a:ext cx="9745500" cy="4601700"/>
          </a:xfrm>
          <a:prstGeom prst="rect">
            <a:avLst/>
          </a:prstGeom>
          <a:noFill/>
          <a:ln>
            <a:noFill/>
          </a:ln>
        </p:spPr>
        <p:txBody>
          <a:bodyPr anchorCtr="0" anchor="t" bIns="45700" lIns="91425" spcFirstLastPara="1" rIns="91425" wrap="square" tIns="45700">
            <a:noAutofit/>
          </a:bodyPr>
          <a:lstStyle/>
          <a:p>
            <a:pPr indent="-209550" lvl="0" marL="228600" marR="0" rtl="0" algn="l">
              <a:lnSpc>
                <a:spcPct val="100000"/>
              </a:lnSpc>
              <a:spcBef>
                <a:spcPts val="0"/>
              </a:spcBef>
              <a:spcAft>
                <a:spcPts val="0"/>
              </a:spcAft>
              <a:buClr>
                <a:srgbClr val="292929"/>
              </a:buClr>
              <a:buSzPts val="1900"/>
              <a:buFont typeface="Arial"/>
              <a:buChar char="•"/>
            </a:pPr>
            <a:r>
              <a:rPr lang="en-US" sz="1900">
                <a:solidFill>
                  <a:srgbClr val="292929"/>
                </a:solidFill>
              </a:rPr>
              <a:t>There are lots of instances where the landing outcome is not succesful</a:t>
            </a:r>
            <a:endParaRPr sz="1900">
              <a:solidFill>
                <a:srgbClr val="292929"/>
              </a:solidFill>
            </a:endParaRPr>
          </a:p>
          <a:p>
            <a:pPr indent="0" lvl="0" marL="457200" marR="0" rtl="0" algn="l">
              <a:lnSpc>
                <a:spcPct val="100000"/>
              </a:lnSpc>
              <a:spcBef>
                <a:spcPts val="0"/>
              </a:spcBef>
              <a:spcAft>
                <a:spcPts val="0"/>
              </a:spcAft>
              <a:buNone/>
            </a:pPr>
            <a:r>
              <a:rPr lang="en-US" sz="1600">
                <a:solidFill>
                  <a:srgbClr val="292929"/>
                </a:solidFill>
              </a:rPr>
              <a:t>• </a:t>
            </a:r>
            <a:r>
              <a:rPr b="1" lang="en-US" sz="1600">
                <a:solidFill>
                  <a:srgbClr val="292929"/>
                </a:solidFill>
              </a:rPr>
              <a:t>Succesful attempts</a:t>
            </a:r>
            <a:r>
              <a:rPr lang="en-US" sz="1600">
                <a:solidFill>
                  <a:srgbClr val="292929"/>
                </a:solidFill>
              </a:rPr>
              <a:t>: True Ocean, True RTLS, True ASDS means the mission has been successful.</a:t>
            </a:r>
            <a:endParaRPr sz="1600">
              <a:solidFill>
                <a:srgbClr val="292929"/>
              </a:solidFill>
            </a:endParaRPr>
          </a:p>
          <a:p>
            <a:pPr indent="0" lvl="0" marL="457200" marR="0" rtl="0" algn="l">
              <a:lnSpc>
                <a:spcPct val="100000"/>
              </a:lnSpc>
              <a:spcBef>
                <a:spcPts val="0"/>
              </a:spcBef>
              <a:spcAft>
                <a:spcPts val="0"/>
              </a:spcAft>
              <a:buNone/>
            </a:pPr>
            <a:r>
              <a:rPr lang="en-US" sz="1600">
                <a:solidFill>
                  <a:srgbClr val="292929"/>
                </a:solidFill>
              </a:rPr>
              <a:t>• </a:t>
            </a:r>
            <a:r>
              <a:rPr b="1" lang="en-US" sz="1600">
                <a:solidFill>
                  <a:srgbClr val="292929"/>
                </a:solidFill>
              </a:rPr>
              <a:t>Unsuccesful attempts</a:t>
            </a:r>
            <a:r>
              <a:rPr lang="en-US" sz="1600">
                <a:solidFill>
                  <a:srgbClr val="292929"/>
                </a:solidFill>
              </a:rPr>
              <a:t>: False Ocean, False RTLS, False ASDS means the mission was a failure.</a:t>
            </a:r>
            <a:endParaRPr sz="1600">
              <a:solidFill>
                <a:srgbClr val="292929"/>
              </a:solidFill>
            </a:endParaRPr>
          </a:p>
          <a:p>
            <a:pPr indent="0" lvl="0" marL="457200" marR="0" rtl="0" algn="l">
              <a:lnSpc>
                <a:spcPct val="100000"/>
              </a:lnSpc>
              <a:spcBef>
                <a:spcPts val="0"/>
              </a:spcBef>
              <a:spcAft>
                <a:spcPts val="0"/>
              </a:spcAft>
              <a:buNone/>
            </a:pPr>
            <a:r>
              <a:t/>
            </a:r>
            <a:endParaRPr sz="1800">
              <a:solidFill>
                <a:srgbClr val="292929"/>
              </a:solidFill>
            </a:endParaRPr>
          </a:p>
          <a:p>
            <a:pPr indent="-209550" lvl="0" marL="228600" rtl="0" algn="l">
              <a:spcBef>
                <a:spcPts val="0"/>
              </a:spcBef>
              <a:spcAft>
                <a:spcPts val="0"/>
              </a:spcAft>
              <a:buClr>
                <a:srgbClr val="292929"/>
              </a:buClr>
              <a:buSzPts val="1900"/>
              <a:buChar char="•"/>
            </a:pPr>
            <a:r>
              <a:rPr lang="en-US" sz="1900">
                <a:solidFill>
                  <a:srgbClr val="292929"/>
                </a:solidFill>
              </a:rPr>
              <a:t>Let us now transform string variables into categorical ones</a:t>
            </a:r>
            <a:endParaRPr sz="1900">
              <a:solidFill>
                <a:schemeClr val="dk1"/>
              </a:solidFill>
              <a:latin typeface="Calibri"/>
              <a:ea typeface="Calibri"/>
              <a:cs typeface="Calibri"/>
              <a:sym typeface="Calibri"/>
            </a:endParaRPr>
          </a:p>
        </p:txBody>
      </p:sp>
      <p:sp>
        <p:nvSpPr>
          <p:cNvPr id="231" name="Google Shape;231;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Data Wrangling</a:t>
            </a:r>
            <a:endParaRPr/>
          </a:p>
        </p:txBody>
      </p:sp>
      <p:grpSp>
        <p:nvGrpSpPr>
          <p:cNvPr id="232" name="Google Shape;232;p25"/>
          <p:cNvGrpSpPr/>
          <p:nvPr/>
        </p:nvGrpSpPr>
        <p:grpSpPr>
          <a:xfrm>
            <a:off x="1140075" y="3375300"/>
            <a:ext cx="1716600" cy="1189700"/>
            <a:chOff x="1140075" y="3375300"/>
            <a:chExt cx="1716600" cy="1189700"/>
          </a:xfrm>
        </p:grpSpPr>
        <p:pic>
          <p:nvPicPr>
            <p:cNvPr id="233" name="Google Shape;233;p25"/>
            <p:cNvPicPr preferRelativeResize="0"/>
            <p:nvPr/>
          </p:nvPicPr>
          <p:blipFill>
            <a:blip r:embed="rId4">
              <a:alphaModFix/>
            </a:blip>
            <a:stretch>
              <a:fillRect/>
            </a:stretch>
          </p:blipFill>
          <p:spPr>
            <a:xfrm>
              <a:off x="1150213" y="3898500"/>
              <a:ext cx="1630337" cy="666500"/>
            </a:xfrm>
            <a:prstGeom prst="rect">
              <a:avLst/>
            </a:prstGeom>
            <a:noFill/>
            <a:ln cap="flat" cmpd="sng" w="9525">
              <a:solidFill>
                <a:schemeClr val="dk2"/>
              </a:solidFill>
              <a:prstDash val="solid"/>
              <a:round/>
              <a:headEnd len="sm" w="sm" type="none"/>
              <a:tailEnd len="sm" w="sm" type="none"/>
            </a:ln>
          </p:spPr>
        </p:pic>
        <p:sp>
          <p:nvSpPr>
            <p:cNvPr id="234" name="Google Shape;234;p25"/>
            <p:cNvSpPr txBox="1"/>
            <p:nvPr/>
          </p:nvSpPr>
          <p:spPr>
            <a:xfrm>
              <a:off x="1140075" y="3375300"/>
              <a:ext cx="1716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t>1. </a:t>
              </a:r>
              <a:r>
                <a:rPr lang="en-US" sz="1100"/>
                <a:t>Calculate number of launches for each site</a:t>
              </a:r>
              <a:endParaRPr sz="1100"/>
            </a:p>
          </p:txBody>
        </p:sp>
      </p:grpSp>
      <p:grpSp>
        <p:nvGrpSpPr>
          <p:cNvPr id="235" name="Google Shape;235;p25"/>
          <p:cNvGrpSpPr/>
          <p:nvPr/>
        </p:nvGrpSpPr>
        <p:grpSpPr>
          <a:xfrm>
            <a:off x="3433275" y="3375300"/>
            <a:ext cx="2949200" cy="2650275"/>
            <a:chOff x="3433275" y="3375300"/>
            <a:chExt cx="2949200" cy="2650275"/>
          </a:xfrm>
        </p:grpSpPr>
        <p:pic>
          <p:nvPicPr>
            <p:cNvPr id="236" name="Google Shape;236;p25"/>
            <p:cNvPicPr preferRelativeResize="0"/>
            <p:nvPr/>
          </p:nvPicPr>
          <p:blipFill>
            <a:blip r:embed="rId5">
              <a:alphaModFix/>
            </a:blip>
            <a:stretch>
              <a:fillRect/>
            </a:stretch>
          </p:blipFill>
          <p:spPr>
            <a:xfrm>
              <a:off x="3433276" y="5539175"/>
              <a:ext cx="2949200" cy="486400"/>
            </a:xfrm>
            <a:prstGeom prst="rect">
              <a:avLst/>
            </a:prstGeom>
            <a:noFill/>
            <a:ln cap="flat" cmpd="sng" w="9525">
              <a:solidFill>
                <a:schemeClr val="dk2"/>
              </a:solidFill>
              <a:prstDash val="solid"/>
              <a:round/>
              <a:headEnd len="sm" w="sm" type="none"/>
              <a:tailEnd len="sm" w="sm" type="none"/>
            </a:ln>
          </p:spPr>
        </p:pic>
        <p:pic>
          <p:nvPicPr>
            <p:cNvPr id="237" name="Google Shape;237;p25"/>
            <p:cNvPicPr preferRelativeResize="0"/>
            <p:nvPr/>
          </p:nvPicPr>
          <p:blipFill>
            <a:blip r:embed="rId6">
              <a:alphaModFix/>
            </a:blip>
            <a:stretch>
              <a:fillRect/>
            </a:stretch>
          </p:blipFill>
          <p:spPr>
            <a:xfrm>
              <a:off x="3547075" y="3924300"/>
              <a:ext cx="2412376" cy="1462625"/>
            </a:xfrm>
            <a:prstGeom prst="rect">
              <a:avLst/>
            </a:prstGeom>
            <a:noFill/>
            <a:ln cap="flat" cmpd="sng" w="9525">
              <a:solidFill>
                <a:schemeClr val="dk2"/>
              </a:solidFill>
              <a:prstDash val="solid"/>
              <a:round/>
              <a:headEnd len="sm" w="sm" type="none"/>
              <a:tailEnd len="sm" w="sm" type="none"/>
            </a:ln>
          </p:spPr>
        </p:pic>
        <p:sp>
          <p:nvSpPr>
            <p:cNvPr id="238" name="Google Shape;238;p25"/>
            <p:cNvSpPr txBox="1"/>
            <p:nvPr/>
          </p:nvSpPr>
          <p:spPr>
            <a:xfrm>
              <a:off x="3433275" y="3375300"/>
              <a:ext cx="26352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100"/>
                <a:t>3. Calculate number and occurrence of</a:t>
              </a:r>
              <a:endParaRPr sz="1100"/>
            </a:p>
            <a:p>
              <a:pPr indent="0" lvl="0" marL="0" rtl="0" algn="ctr">
                <a:spcBef>
                  <a:spcPts val="0"/>
                </a:spcBef>
                <a:spcAft>
                  <a:spcPts val="0"/>
                </a:spcAft>
                <a:buNone/>
              </a:pPr>
              <a:r>
                <a:rPr lang="en-US" sz="1100"/>
                <a:t>mission outcome per orbit type</a:t>
              </a:r>
              <a:endParaRPr sz="1100"/>
            </a:p>
          </p:txBody>
        </p:sp>
      </p:grpSp>
      <p:grpSp>
        <p:nvGrpSpPr>
          <p:cNvPr id="239" name="Google Shape;239;p25"/>
          <p:cNvGrpSpPr/>
          <p:nvPr/>
        </p:nvGrpSpPr>
        <p:grpSpPr>
          <a:xfrm>
            <a:off x="6786575" y="3375300"/>
            <a:ext cx="3622650" cy="563600"/>
            <a:chOff x="6786575" y="3375300"/>
            <a:chExt cx="3622650" cy="563600"/>
          </a:xfrm>
        </p:grpSpPr>
        <p:pic>
          <p:nvPicPr>
            <p:cNvPr id="240" name="Google Shape;240;p25"/>
            <p:cNvPicPr preferRelativeResize="0"/>
            <p:nvPr/>
          </p:nvPicPr>
          <p:blipFill rotWithShape="1">
            <a:blip r:embed="rId7">
              <a:alphaModFix/>
            </a:blip>
            <a:srcRect b="30959" l="0" r="0" t="22554"/>
            <a:stretch/>
          </p:blipFill>
          <p:spPr>
            <a:xfrm>
              <a:off x="6786575" y="3744300"/>
              <a:ext cx="3605424" cy="194600"/>
            </a:xfrm>
            <a:prstGeom prst="rect">
              <a:avLst/>
            </a:prstGeom>
            <a:noFill/>
            <a:ln cap="flat" cmpd="sng" w="9525">
              <a:solidFill>
                <a:schemeClr val="dk2"/>
              </a:solidFill>
              <a:prstDash val="solid"/>
              <a:round/>
              <a:headEnd len="sm" w="sm" type="none"/>
              <a:tailEnd len="sm" w="sm" type="none"/>
            </a:ln>
          </p:spPr>
        </p:pic>
        <p:sp>
          <p:nvSpPr>
            <p:cNvPr id="241" name="Google Shape;241;p25"/>
            <p:cNvSpPr txBox="1"/>
            <p:nvPr/>
          </p:nvSpPr>
          <p:spPr>
            <a:xfrm>
              <a:off x="6803825" y="3375300"/>
              <a:ext cx="36054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4. Create landing outcome label from Outcome column</a:t>
              </a:r>
              <a:endParaRPr sz="1100"/>
            </a:p>
          </p:txBody>
        </p:sp>
      </p:grpSp>
      <p:grpSp>
        <p:nvGrpSpPr>
          <p:cNvPr id="242" name="Google Shape;242;p25"/>
          <p:cNvGrpSpPr/>
          <p:nvPr/>
        </p:nvGrpSpPr>
        <p:grpSpPr>
          <a:xfrm>
            <a:off x="7058964" y="4673775"/>
            <a:ext cx="3077874" cy="715818"/>
            <a:chOff x="6929701" y="4267200"/>
            <a:chExt cx="3077874" cy="715818"/>
          </a:xfrm>
        </p:grpSpPr>
        <p:pic>
          <p:nvPicPr>
            <p:cNvPr id="243" name="Google Shape;243;p25"/>
            <p:cNvPicPr preferRelativeResize="0"/>
            <p:nvPr/>
          </p:nvPicPr>
          <p:blipFill>
            <a:blip r:embed="rId8">
              <a:alphaModFix/>
            </a:blip>
            <a:stretch>
              <a:fillRect/>
            </a:stretch>
          </p:blipFill>
          <p:spPr>
            <a:xfrm>
              <a:off x="6929701" y="4581393"/>
              <a:ext cx="3077874" cy="401625"/>
            </a:xfrm>
            <a:prstGeom prst="rect">
              <a:avLst/>
            </a:prstGeom>
            <a:noFill/>
            <a:ln cap="flat" cmpd="sng" w="9525">
              <a:solidFill>
                <a:schemeClr val="dk2"/>
              </a:solidFill>
              <a:prstDash val="solid"/>
              <a:round/>
              <a:headEnd len="sm" w="sm" type="none"/>
              <a:tailEnd len="sm" w="sm" type="none"/>
            </a:ln>
          </p:spPr>
        </p:pic>
        <p:sp>
          <p:nvSpPr>
            <p:cNvPr id="244" name="Google Shape;244;p25"/>
            <p:cNvSpPr txBox="1"/>
            <p:nvPr/>
          </p:nvSpPr>
          <p:spPr>
            <a:xfrm>
              <a:off x="6987125" y="4267200"/>
              <a:ext cx="28575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5. Export to file</a:t>
              </a:r>
              <a:endParaRPr sz="1100"/>
            </a:p>
          </p:txBody>
        </p:sp>
      </p:grpSp>
      <p:cxnSp>
        <p:nvCxnSpPr>
          <p:cNvPr id="245" name="Google Shape;245;p25"/>
          <p:cNvCxnSpPr/>
          <p:nvPr/>
        </p:nvCxnSpPr>
        <p:spPr>
          <a:xfrm>
            <a:off x="1219200" y="4669375"/>
            <a:ext cx="74100" cy="8889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25"/>
          <p:cNvCxnSpPr/>
          <p:nvPr/>
        </p:nvCxnSpPr>
        <p:spPr>
          <a:xfrm flipH="1" rot="10800000">
            <a:off x="2584450" y="4076850"/>
            <a:ext cx="931200" cy="14286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25"/>
          <p:cNvCxnSpPr>
            <a:endCxn id="240" idx="1"/>
          </p:cNvCxnSpPr>
          <p:nvPr/>
        </p:nvCxnSpPr>
        <p:spPr>
          <a:xfrm flipH="1" rot="10800000">
            <a:off x="6214475" y="3841600"/>
            <a:ext cx="572100" cy="17061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25"/>
          <p:cNvCxnSpPr/>
          <p:nvPr/>
        </p:nvCxnSpPr>
        <p:spPr>
          <a:xfrm>
            <a:off x="7706775" y="4034375"/>
            <a:ext cx="10500" cy="899700"/>
          </a:xfrm>
          <a:prstGeom prst="straightConnector1">
            <a:avLst/>
          </a:prstGeom>
          <a:noFill/>
          <a:ln cap="flat" cmpd="sng" w="9525">
            <a:solidFill>
              <a:schemeClr val="dk2"/>
            </a:solidFill>
            <a:prstDash val="solid"/>
            <a:round/>
            <a:headEnd len="med" w="med" type="none"/>
            <a:tailEnd len="med" w="med" type="triangle"/>
          </a:ln>
        </p:spPr>
      </p:cxnSp>
      <p:grpSp>
        <p:nvGrpSpPr>
          <p:cNvPr id="249" name="Google Shape;249;p25"/>
          <p:cNvGrpSpPr/>
          <p:nvPr/>
        </p:nvGrpSpPr>
        <p:grpSpPr>
          <a:xfrm>
            <a:off x="1063875" y="4673775"/>
            <a:ext cx="2140800" cy="1840225"/>
            <a:chOff x="1063875" y="4673775"/>
            <a:chExt cx="2140800" cy="1840225"/>
          </a:xfrm>
        </p:grpSpPr>
        <p:pic>
          <p:nvPicPr>
            <p:cNvPr id="250" name="Google Shape;250;p25"/>
            <p:cNvPicPr preferRelativeResize="0"/>
            <p:nvPr/>
          </p:nvPicPr>
          <p:blipFill>
            <a:blip r:embed="rId9">
              <a:alphaModFix/>
            </a:blip>
            <a:stretch>
              <a:fillRect/>
            </a:stretch>
          </p:blipFill>
          <p:spPr>
            <a:xfrm>
              <a:off x="1338013" y="5158250"/>
              <a:ext cx="1207025" cy="1355750"/>
            </a:xfrm>
            <a:prstGeom prst="rect">
              <a:avLst/>
            </a:prstGeom>
            <a:noFill/>
            <a:ln cap="flat" cmpd="sng" w="9525">
              <a:solidFill>
                <a:schemeClr val="dk2"/>
              </a:solidFill>
              <a:prstDash val="solid"/>
              <a:round/>
              <a:headEnd len="sm" w="sm" type="none"/>
              <a:tailEnd len="sm" w="sm" type="none"/>
            </a:ln>
          </p:spPr>
        </p:pic>
        <p:sp>
          <p:nvSpPr>
            <p:cNvPr id="251" name="Google Shape;251;p25"/>
            <p:cNvSpPr txBox="1"/>
            <p:nvPr/>
          </p:nvSpPr>
          <p:spPr>
            <a:xfrm>
              <a:off x="1063875" y="4673775"/>
              <a:ext cx="2140800" cy="48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lang="en-US" sz="1100">
                  <a:solidFill>
                    <a:schemeClr val="dk1"/>
                  </a:solidFill>
                </a:rPr>
                <a:t>2. Calculate the number and occurrence of each orbit</a:t>
              </a:r>
              <a:endParaRPr sz="1100">
                <a:solidFill>
                  <a:schemeClr val="dk1"/>
                </a:solidFill>
              </a:endParaRPr>
            </a:p>
            <a:p>
              <a:pPr indent="0" lvl="0" marL="0" rtl="0" algn="l">
                <a:spcBef>
                  <a:spcPts val="400"/>
                </a:spcBef>
                <a:spcAft>
                  <a:spcPts val="0"/>
                </a:spcAft>
                <a:buNone/>
              </a:pPr>
              <a:r>
                <a:t/>
              </a:r>
              <a:endParaRPr sz="1100"/>
            </a:p>
          </p:txBody>
        </p:sp>
      </p:grpSp>
      <p:sp>
        <p:nvSpPr>
          <p:cNvPr id="252" name="Google Shape;252;p25">
            <a:hlinkClick r:id="rId10"/>
          </p:cNvPr>
          <p:cNvSpPr txBox="1"/>
          <p:nvPr/>
        </p:nvSpPr>
        <p:spPr>
          <a:xfrm>
            <a:off x="7826550" y="6046275"/>
            <a:ext cx="22932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hlink"/>
                </a:solidFill>
                <a:hlinkClick r:id="rId11"/>
              </a:rPr>
              <a:t>Link to Github Notebook</a:t>
            </a:r>
            <a:endParaRPr b="1">
              <a:solidFill>
                <a:srgbClr val="20124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2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8" name="Google Shape;258;p26"/>
          <p:cNvSpPr txBox="1"/>
          <p:nvPr>
            <p:ph idx="1" type="body"/>
          </p:nvPr>
        </p:nvSpPr>
        <p:spPr>
          <a:xfrm>
            <a:off x="769999" y="1825625"/>
            <a:ext cx="4714200" cy="43512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t/>
            </a:r>
            <a:endParaRPr/>
          </a:p>
          <a:p>
            <a:pPr indent="-368300" lvl="0" marL="457200" marR="0" rtl="0" algn="l">
              <a:lnSpc>
                <a:spcPct val="90000"/>
              </a:lnSpc>
              <a:spcBef>
                <a:spcPts val="100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Scatter Graphs [ X vs Y]</a:t>
            </a:r>
            <a:endParaRPr sz="22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rPr lang="en-US" sz="2000">
                <a:solidFill>
                  <a:schemeClr val="dk1"/>
                </a:solidFill>
                <a:latin typeface="Calibri"/>
                <a:ea typeface="Calibri"/>
                <a:cs typeface="Calibri"/>
                <a:sym typeface="Calibri"/>
              </a:rPr>
              <a:t>• Flight Number vs. Payload Mass</a:t>
            </a:r>
            <a:endParaRPr sz="20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rPr lang="en-US" sz="2000">
                <a:solidFill>
                  <a:schemeClr val="dk1"/>
                </a:solidFill>
                <a:latin typeface="Calibri"/>
                <a:ea typeface="Calibri"/>
                <a:cs typeface="Calibri"/>
                <a:sym typeface="Calibri"/>
              </a:rPr>
              <a:t>• Flight Number vs. Launch Site</a:t>
            </a:r>
            <a:endParaRPr sz="20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rPr lang="en-US" sz="2000">
                <a:solidFill>
                  <a:schemeClr val="dk1"/>
                </a:solidFill>
                <a:latin typeface="Calibri"/>
                <a:ea typeface="Calibri"/>
                <a:cs typeface="Calibri"/>
                <a:sym typeface="Calibri"/>
              </a:rPr>
              <a:t>• Payload vs. Launch Site</a:t>
            </a:r>
            <a:endParaRPr sz="20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rPr lang="en-US" sz="2000">
                <a:solidFill>
                  <a:schemeClr val="dk1"/>
                </a:solidFill>
                <a:latin typeface="Calibri"/>
                <a:ea typeface="Calibri"/>
                <a:cs typeface="Calibri"/>
                <a:sym typeface="Calibri"/>
              </a:rPr>
              <a:t>• Orbit vs. Flight Number</a:t>
            </a:r>
            <a:endParaRPr sz="20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rPr lang="en-US" sz="2000">
                <a:solidFill>
                  <a:schemeClr val="dk1"/>
                </a:solidFill>
                <a:latin typeface="Calibri"/>
                <a:ea typeface="Calibri"/>
                <a:cs typeface="Calibri"/>
                <a:sym typeface="Calibri"/>
              </a:rPr>
              <a:t>• Payload vs. Orbit Type</a:t>
            </a:r>
            <a:endParaRPr sz="20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rPr lang="en-US" sz="2000">
                <a:solidFill>
                  <a:schemeClr val="dk1"/>
                </a:solidFill>
                <a:latin typeface="Calibri"/>
                <a:ea typeface="Calibri"/>
                <a:cs typeface="Calibri"/>
                <a:sym typeface="Calibri"/>
              </a:rPr>
              <a:t>• Orbit vs. Payload Mass</a:t>
            </a:r>
            <a:endParaRPr sz="2000">
              <a:solidFill>
                <a:schemeClr val="dk1"/>
              </a:solidFill>
              <a:latin typeface="Calibri"/>
              <a:ea typeface="Calibri"/>
              <a:cs typeface="Calibri"/>
              <a:sym typeface="Calibri"/>
            </a:endParaRPr>
          </a:p>
        </p:txBody>
      </p:sp>
      <p:sp>
        <p:nvSpPr>
          <p:cNvPr id="259" name="Google Shape;259;p2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sp>
        <p:nvSpPr>
          <p:cNvPr id="260" name="Google Shape;260;p26"/>
          <p:cNvSpPr txBox="1"/>
          <p:nvPr/>
        </p:nvSpPr>
        <p:spPr>
          <a:xfrm>
            <a:off x="5738275" y="1825625"/>
            <a:ext cx="4788300" cy="43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68300" lvl="0" marL="457200" rtl="0" algn="l">
              <a:spcBef>
                <a:spcPts val="0"/>
              </a:spcBef>
              <a:spcAft>
                <a:spcPts val="0"/>
              </a:spcAft>
              <a:buSzPts val="2200"/>
              <a:buChar char="●"/>
            </a:pPr>
            <a:r>
              <a:rPr lang="en-US" sz="2200"/>
              <a:t>Bar Graph [X vs Y]</a:t>
            </a:r>
            <a:endParaRPr sz="2200"/>
          </a:p>
          <a:p>
            <a:pPr indent="0" lvl="0" marL="457200" rtl="0" algn="l">
              <a:spcBef>
                <a:spcPts val="0"/>
              </a:spcBef>
              <a:spcAft>
                <a:spcPts val="0"/>
              </a:spcAft>
              <a:buNone/>
            </a:pPr>
            <a:r>
              <a:rPr lang="en-US"/>
              <a:t>•</a:t>
            </a:r>
            <a:r>
              <a:rPr lang="en-US" sz="2000"/>
              <a:t> Orbit</a:t>
            </a:r>
            <a:r>
              <a:rPr lang="en-US" sz="2000"/>
              <a:t> vs. Success rate</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2000"/>
          </a:p>
          <a:p>
            <a:pPr indent="-368300" lvl="0" marL="457200" rtl="0" algn="l">
              <a:spcBef>
                <a:spcPts val="0"/>
              </a:spcBef>
              <a:spcAft>
                <a:spcPts val="0"/>
              </a:spcAft>
              <a:buSzPts val="2200"/>
              <a:buChar char="●"/>
            </a:pPr>
            <a:r>
              <a:rPr lang="en-US" sz="2200"/>
              <a:t>Line Graph [X vs Y]</a:t>
            </a:r>
            <a:endParaRPr sz="2200"/>
          </a:p>
          <a:p>
            <a:pPr indent="0" lvl="0" marL="457200" rtl="0" algn="l">
              <a:spcBef>
                <a:spcPts val="0"/>
              </a:spcBef>
              <a:spcAft>
                <a:spcPts val="0"/>
              </a:spcAft>
              <a:buNone/>
            </a:pPr>
            <a:r>
              <a:rPr lang="en-US" sz="2000"/>
              <a:t>• Year</a:t>
            </a:r>
            <a:r>
              <a:rPr lang="en-US" sz="2000"/>
              <a:t> vs. Success rate</a:t>
            </a:r>
            <a:endParaRPr sz="2000"/>
          </a:p>
        </p:txBody>
      </p:sp>
      <p:pic>
        <p:nvPicPr>
          <p:cNvPr id="261" name="Google Shape;261;p26"/>
          <p:cNvPicPr preferRelativeResize="0"/>
          <p:nvPr/>
        </p:nvPicPr>
        <p:blipFill>
          <a:blip r:embed="rId4">
            <a:alphaModFix/>
          </a:blip>
          <a:stretch>
            <a:fillRect/>
          </a:stretch>
        </p:blipFill>
        <p:spPr>
          <a:xfrm>
            <a:off x="6269549" y="2915737"/>
            <a:ext cx="1347325" cy="1026525"/>
          </a:xfrm>
          <a:prstGeom prst="rect">
            <a:avLst/>
          </a:prstGeom>
          <a:noFill/>
          <a:ln>
            <a:noFill/>
          </a:ln>
        </p:spPr>
      </p:pic>
      <p:pic>
        <p:nvPicPr>
          <p:cNvPr id="262" name="Google Shape;262;p26"/>
          <p:cNvPicPr preferRelativeResize="0"/>
          <p:nvPr/>
        </p:nvPicPr>
        <p:blipFill>
          <a:blip r:embed="rId5">
            <a:alphaModFix/>
          </a:blip>
          <a:stretch>
            <a:fillRect/>
          </a:stretch>
        </p:blipFill>
        <p:spPr>
          <a:xfrm>
            <a:off x="6269550" y="5018600"/>
            <a:ext cx="1347307" cy="1026525"/>
          </a:xfrm>
          <a:prstGeom prst="rect">
            <a:avLst/>
          </a:prstGeom>
          <a:noFill/>
          <a:ln>
            <a:noFill/>
          </a:ln>
        </p:spPr>
      </p:pic>
      <p:sp>
        <p:nvSpPr>
          <p:cNvPr id="263" name="Google Shape;263;p26">
            <a:hlinkClick r:id="rId6"/>
          </p:cNvPr>
          <p:cNvSpPr txBox="1"/>
          <p:nvPr/>
        </p:nvSpPr>
        <p:spPr>
          <a:xfrm>
            <a:off x="1173575" y="6159500"/>
            <a:ext cx="22932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hlink"/>
                </a:solidFill>
                <a:hlinkClick r:id="rId7"/>
              </a:rPr>
              <a:t>Link to Github Notebook</a:t>
            </a:r>
            <a:endParaRPr b="1">
              <a:solidFill>
                <a:srgbClr val="20124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27"/>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100"/>
              </a:spcBef>
              <a:spcAft>
                <a:spcPts val="0"/>
              </a:spcAft>
              <a:buNone/>
            </a:pPr>
            <a:r>
              <a:rPr b="1" lang="en-US" sz="1500">
                <a:solidFill>
                  <a:schemeClr val="dk1"/>
                </a:solidFill>
              </a:rPr>
              <a:t>We performed 10 SQL queries to gather some basic insights. The complete list is as follows:</a:t>
            </a:r>
            <a:endParaRPr>
              <a:solidFill>
                <a:schemeClr val="dk1"/>
              </a:solidFill>
            </a:endParaRPr>
          </a:p>
          <a:p>
            <a:pPr indent="-311150" lvl="0" marL="457200" rtl="0" algn="l">
              <a:lnSpc>
                <a:spcPct val="115000"/>
              </a:lnSpc>
              <a:spcBef>
                <a:spcPts val="1100"/>
              </a:spcBef>
              <a:spcAft>
                <a:spcPts val="0"/>
              </a:spcAft>
              <a:buClr>
                <a:schemeClr val="dk1"/>
              </a:buClr>
              <a:buSzPts val="1300"/>
              <a:buAutoNum type="arabicPeriod"/>
            </a:pPr>
            <a:r>
              <a:rPr lang="en-US" sz="1300">
                <a:solidFill>
                  <a:schemeClr val="dk1"/>
                </a:solidFill>
              </a:rPr>
              <a:t>Display the names of the unique launch sites in the space mission</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300">
                <a:solidFill>
                  <a:schemeClr val="dk1"/>
                </a:solidFill>
              </a:rPr>
              <a:t>Display 5 records where launch sites begin with the string 'CCA'</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300">
                <a:solidFill>
                  <a:schemeClr val="dk1"/>
                </a:solidFill>
              </a:rPr>
              <a:t>Display the total payload mass carried by boosters launched by NASA (CRS)</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300">
                <a:solidFill>
                  <a:schemeClr val="dk1"/>
                </a:solidFill>
              </a:rPr>
              <a:t>Display average payload mass carried by booster version F9 v1.1</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300">
                <a:solidFill>
                  <a:schemeClr val="dk1"/>
                </a:solidFill>
              </a:rPr>
              <a:t>List the date when the first succesful landing outcome in ground pad was acheived.</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300">
                <a:solidFill>
                  <a:schemeClr val="dk1"/>
                </a:solidFill>
              </a:rPr>
              <a:t>List the names of the boosters which have success in drone ship and have payload mass greater than 4000 but less than 6000</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300">
                <a:solidFill>
                  <a:schemeClr val="dk1"/>
                </a:solidFill>
              </a:rPr>
              <a:t>List the total number of successful and failure mission outcomes</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300">
                <a:solidFill>
                  <a:schemeClr val="dk1"/>
                </a:solidFill>
              </a:rPr>
              <a:t>List the names of the booster_versions which have carried the maximum payload mass. Use a subquery</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300">
                <a:solidFill>
                  <a:schemeClr val="dk1"/>
                </a:solidFill>
              </a:rPr>
              <a:t>List the records which will display the month names, failure landing_outcomes in drone ship ,booster versions, launch_site for the months in year 2015.</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300">
                <a:solidFill>
                  <a:schemeClr val="dk1"/>
                </a:solidFill>
              </a:rPr>
              <a:t>Rank the count of landing outcomes (such as Failure (drone ship) or Success (ground pad)) between the date 2010-06-04 and 2017-03-20, in descending order.</a:t>
            </a:r>
            <a:endParaRPr sz="13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70" name="Google Shape;27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271" name="Google Shape;271;p27">
            <a:hlinkClick r:id="rId4"/>
          </p:cNvPr>
          <p:cNvSpPr txBox="1"/>
          <p:nvPr/>
        </p:nvSpPr>
        <p:spPr>
          <a:xfrm>
            <a:off x="1173575" y="6159500"/>
            <a:ext cx="22932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hlink"/>
                </a:solidFill>
                <a:hlinkClick r:id="rId5"/>
              </a:rPr>
              <a:t>Link to Github Notebook</a:t>
            </a:r>
            <a:endParaRPr b="1">
              <a:solidFill>
                <a:srgbClr val="20124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7" name="Google Shape;277;p28"/>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47500"/>
          </a:bodyPr>
          <a:lstStyle/>
          <a:p>
            <a:pPr indent="0" lvl="0" marL="0" marR="0" rtl="0" algn="l">
              <a:lnSpc>
                <a:spcPct val="100000"/>
              </a:lnSpc>
              <a:spcBef>
                <a:spcPts val="1400"/>
              </a:spcBef>
              <a:spcAft>
                <a:spcPts val="0"/>
              </a:spcAft>
              <a:buClr>
                <a:schemeClr val="dk1"/>
              </a:buClr>
              <a:buSzPct val="29333"/>
              <a:buFont typeface="Arial"/>
              <a:buNone/>
            </a:pPr>
            <a:r>
              <a:rPr b="1" lang="en-US" sz="3750">
                <a:solidFill>
                  <a:srgbClr val="292929"/>
                </a:solidFill>
              </a:rPr>
              <a:t>• The folium map object is a map centered on NASA Johnson Space Center at Houson, Texas</a:t>
            </a:r>
            <a:endParaRPr b="1" sz="3750">
              <a:solidFill>
                <a:srgbClr val="292929"/>
              </a:solidFill>
            </a:endParaRPr>
          </a:p>
          <a:p>
            <a:pPr indent="0" lvl="0" marL="457200" marR="0" rtl="0" algn="l">
              <a:lnSpc>
                <a:spcPct val="100000"/>
              </a:lnSpc>
              <a:spcBef>
                <a:spcPts val="1400"/>
              </a:spcBef>
              <a:spcAft>
                <a:spcPts val="0"/>
              </a:spcAft>
              <a:buClr>
                <a:schemeClr val="dk1"/>
              </a:buClr>
              <a:buSzPct val="37056"/>
              <a:buFont typeface="Arial"/>
              <a:buNone/>
            </a:pPr>
            <a:r>
              <a:rPr lang="en-US" sz="2968">
                <a:solidFill>
                  <a:srgbClr val="292929"/>
                </a:solidFill>
              </a:rPr>
              <a:t>• Red circle at NASA Johnson Space Center's coordinate with label showing its name</a:t>
            </a:r>
            <a:r>
              <a:rPr i="1" lang="en-US" sz="2968">
                <a:solidFill>
                  <a:srgbClr val="292929"/>
                </a:solidFill>
              </a:rPr>
              <a:t> (folium.Circle, folium.map.Marker)</a:t>
            </a:r>
            <a:r>
              <a:rPr lang="en-US" sz="2968">
                <a:solidFill>
                  <a:srgbClr val="292929"/>
                </a:solidFill>
              </a:rPr>
              <a:t>.</a:t>
            </a:r>
            <a:endParaRPr sz="2968">
              <a:solidFill>
                <a:srgbClr val="292929"/>
              </a:solidFill>
            </a:endParaRPr>
          </a:p>
          <a:p>
            <a:pPr indent="0" lvl="0" marL="457200" marR="0" rtl="0" algn="l">
              <a:lnSpc>
                <a:spcPct val="100000"/>
              </a:lnSpc>
              <a:spcBef>
                <a:spcPts val="1400"/>
              </a:spcBef>
              <a:spcAft>
                <a:spcPts val="0"/>
              </a:spcAft>
              <a:buClr>
                <a:schemeClr val="dk1"/>
              </a:buClr>
              <a:buSzPct val="37056"/>
              <a:buFont typeface="Arial"/>
              <a:buNone/>
            </a:pPr>
            <a:r>
              <a:rPr lang="en-US" sz="2968">
                <a:solidFill>
                  <a:srgbClr val="292929"/>
                </a:solidFill>
              </a:rPr>
              <a:t>• Red circles at each launch site coordinates with label showing launch site name </a:t>
            </a:r>
            <a:r>
              <a:rPr i="1" lang="en-US" sz="2968">
                <a:solidFill>
                  <a:srgbClr val="292929"/>
                </a:solidFill>
              </a:rPr>
              <a:t>(folium.Circle, folium.map.Marker, folium.features.DivIcon).</a:t>
            </a:r>
            <a:endParaRPr i="1" sz="2968">
              <a:solidFill>
                <a:srgbClr val="292929"/>
              </a:solidFill>
            </a:endParaRPr>
          </a:p>
          <a:p>
            <a:pPr indent="0" lvl="0" marL="457200" marR="0" rtl="0" algn="l">
              <a:lnSpc>
                <a:spcPct val="100000"/>
              </a:lnSpc>
              <a:spcBef>
                <a:spcPts val="1400"/>
              </a:spcBef>
              <a:spcAft>
                <a:spcPts val="0"/>
              </a:spcAft>
              <a:buClr>
                <a:schemeClr val="dk1"/>
              </a:buClr>
              <a:buSzPct val="37056"/>
              <a:buFont typeface="Arial"/>
              <a:buNone/>
            </a:pPr>
            <a:r>
              <a:rPr lang="en-US" sz="2968">
                <a:solidFill>
                  <a:srgbClr val="292929"/>
                </a:solidFill>
              </a:rPr>
              <a:t>• The grouping of points in a cluster to display multiple and different information for the same coordinates </a:t>
            </a:r>
            <a:r>
              <a:rPr i="1" lang="en-US" sz="2968">
                <a:solidFill>
                  <a:srgbClr val="292929"/>
                </a:solidFill>
              </a:rPr>
              <a:t>(folium.plugins.MarkerCluster).</a:t>
            </a:r>
            <a:endParaRPr i="1" sz="2968">
              <a:solidFill>
                <a:srgbClr val="292929"/>
              </a:solidFill>
            </a:endParaRPr>
          </a:p>
          <a:p>
            <a:pPr indent="0" lvl="0" marL="457200" marR="0" rtl="0" algn="l">
              <a:lnSpc>
                <a:spcPct val="100000"/>
              </a:lnSpc>
              <a:spcBef>
                <a:spcPts val="1400"/>
              </a:spcBef>
              <a:spcAft>
                <a:spcPts val="0"/>
              </a:spcAft>
              <a:buClr>
                <a:schemeClr val="dk1"/>
              </a:buClr>
              <a:buSzPct val="37056"/>
              <a:buFont typeface="Arial"/>
              <a:buNone/>
            </a:pPr>
            <a:r>
              <a:rPr lang="en-US" sz="2968">
                <a:solidFill>
                  <a:srgbClr val="292929"/>
                </a:solidFill>
              </a:rPr>
              <a:t>• Markers to show successful and unsuccessful landings. Green for successful landing and Red for unsuccessful landing. </a:t>
            </a:r>
            <a:r>
              <a:rPr i="1" lang="en-US" sz="2968">
                <a:solidFill>
                  <a:srgbClr val="292929"/>
                </a:solidFill>
              </a:rPr>
              <a:t>(folium.map.Marker, folium.Icon).</a:t>
            </a:r>
            <a:endParaRPr i="1" sz="2968">
              <a:solidFill>
                <a:srgbClr val="292929"/>
              </a:solidFill>
            </a:endParaRPr>
          </a:p>
          <a:p>
            <a:pPr indent="0" lvl="0" marL="457200" marR="0" rtl="0" algn="l">
              <a:lnSpc>
                <a:spcPct val="100000"/>
              </a:lnSpc>
              <a:spcBef>
                <a:spcPts val="1400"/>
              </a:spcBef>
              <a:spcAft>
                <a:spcPts val="0"/>
              </a:spcAft>
              <a:buClr>
                <a:schemeClr val="dk1"/>
              </a:buClr>
              <a:buSzPct val="37056"/>
              <a:buFont typeface="Arial"/>
              <a:buNone/>
            </a:pPr>
            <a:r>
              <a:rPr lang="en-US" sz="2968">
                <a:solidFill>
                  <a:srgbClr val="292929"/>
                </a:solidFill>
              </a:rPr>
              <a:t>• Markers to show distance between launch site to key locations (railway, highway, coastway, city) and plot a line between them . </a:t>
            </a:r>
            <a:r>
              <a:rPr i="1" lang="en-US" sz="2968">
                <a:solidFill>
                  <a:srgbClr val="292929"/>
                </a:solidFill>
              </a:rPr>
              <a:t>(folium.map.Marker, folium.PolyLine, folium.features.DivIcon)</a:t>
            </a:r>
            <a:endParaRPr i="1" sz="2968">
              <a:solidFill>
                <a:srgbClr val="292929"/>
              </a:solidFill>
            </a:endParaRPr>
          </a:p>
          <a:p>
            <a:pPr indent="0" lvl="0" marL="0" marR="0" rtl="0" algn="l">
              <a:lnSpc>
                <a:spcPct val="100000"/>
              </a:lnSpc>
              <a:spcBef>
                <a:spcPts val="1400"/>
              </a:spcBef>
              <a:spcAft>
                <a:spcPts val="0"/>
              </a:spcAft>
              <a:buNone/>
            </a:pPr>
            <a:r>
              <a:rPr lang="en-US" sz="3600">
                <a:solidFill>
                  <a:srgbClr val="292929"/>
                </a:solidFill>
              </a:rPr>
              <a:t>• </a:t>
            </a:r>
            <a:r>
              <a:rPr lang="en-US" sz="3389">
                <a:solidFill>
                  <a:srgbClr val="292929"/>
                </a:solidFill>
              </a:rPr>
              <a:t>These objects are created in order to understand better the problem and the data. We can show easily all launch sites, their surroundings and the number of successful and unsuccessful landings</a:t>
            </a:r>
            <a:endParaRPr sz="3389">
              <a:solidFill>
                <a:srgbClr val="292929"/>
              </a:solidFill>
            </a:endParaRPr>
          </a:p>
          <a:p>
            <a:pPr indent="-50800" lvl="0" marL="228600" marR="0" rtl="0" algn="l">
              <a:lnSpc>
                <a:spcPct val="90000"/>
              </a:lnSpc>
              <a:spcBef>
                <a:spcPts val="1000"/>
              </a:spcBef>
              <a:spcAft>
                <a:spcPts val="0"/>
              </a:spcAft>
              <a:buClr>
                <a:schemeClr val="dk1"/>
              </a:buClr>
              <a:buSzPct val="350000"/>
              <a:buFont typeface="Arial"/>
              <a:buNone/>
            </a:pPr>
            <a:r>
              <a:t/>
            </a:r>
            <a:endParaRPr sz="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350000"/>
              <a:buFont typeface="Arial"/>
              <a:buNone/>
            </a:pPr>
            <a:r>
              <a:t/>
            </a:r>
            <a:endParaRPr sz="800">
              <a:solidFill>
                <a:schemeClr val="dk1"/>
              </a:solidFill>
              <a:latin typeface="Calibri"/>
              <a:ea typeface="Calibri"/>
              <a:cs typeface="Calibri"/>
              <a:sym typeface="Calibri"/>
            </a:endParaRPr>
          </a:p>
        </p:txBody>
      </p:sp>
      <p:sp>
        <p:nvSpPr>
          <p:cNvPr id="278" name="Google Shape;278;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279" name="Google Shape;279;p28">
            <a:hlinkClick r:id="rId4"/>
          </p:cNvPr>
          <p:cNvSpPr txBox="1"/>
          <p:nvPr/>
        </p:nvSpPr>
        <p:spPr>
          <a:xfrm>
            <a:off x="1173575" y="6145825"/>
            <a:ext cx="22932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hlink"/>
                </a:solidFill>
                <a:hlinkClick r:id="rId5"/>
              </a:rPr>
              <a:t>Link to Github Notebook</a:t>
            </a:r>
            <a:endParaRPr b="1">
              <a:solidFill>
                <a:srgbClr val="20124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5" name="Google Shape;285;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chemeClr val="dk1"/>
              </a:buClr>
              <a:buSzPts val="1100"/>
              <a:buFont typeface="Arial"/>
              <a:buNone/>
            </a:pPr>
            <a:r>
              <a:rPr lang="en-US" sz="2200">
                <a:solidFill>
                  <a:srgbClr val="292929"/>
                </a:solidFill>
              </a:rPr>
              <a:t>•</a:t>
            </a:r>
            <a:r>
              <a:rPr b="1" lang="en-US" sz="1866">
                <a:solidFill>
                  <a:srgbClr val="292929"/>
                </a:solidFill>
              </a:rPr>
              <a:t> Dashboard has dropdown, pie chart, rangeslider and scatter plot components</a:t>
            </a:r>
            <a:endParaRPr b="1" sz="1866">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 </a:t>
            </a:r>
            <a:r>
              <a:rPr lang="en-US" sz="1683">
                <a:solidFill>
                  <a:srgbClr val="292929"/>
                </a:solidFill>
              </a:rPr>
              <a:t>Dropdown allows a user to choose the launch site or all launch sites </a:t>
            </a:r>
            <a:r>
              <a:rPr i="1" lang="en-US" sz="1683">
                <a:solidFill>
                  <a:srgbClr val="292929"/>
                </a:solidFill>
              </a:rPr>
              <a:t>(dash_core_components.Dropdown).</a:t>
            </a:r>
            <a:endParaRPr i="1" sz="1683">
              <a:solidFill>
                <a:srgbClr val="292929"/>
              </a:solidFill>
            </a:endParaRPr>
          </a:p>
          <a:p>
            <a:pPr indent="0" lvl="0" marL="457200" marR="0" rtl="0" algn="l">
              <a:lnSpc>
                <a:spcPct val="100000"/>
              </a:lnSpc>
              <a:spcBef>
                <a:spcPts val="1400"/>
              </a:spcBef>
              <a:spcAft>
                <a:spcPts val="0"/>
              </a:spcAft>
              <a:buClr>
                <a:schemeClr val="dk1"/>
              </a:buClr>
              <a:buSzPts val="1100"/>
              <a:buFont typeface="Arial"/>
              <a:buNone/>
            </a:pPr>
            <a:r>
              <a:rPr lang="en-US" sz="1683">
                <a:solidFill>
                  <a:srgbClr val="292929"/>
                </a:solidFill>
              </a:rPr>
              <a:t>• Pie chart shows the total success and the total failure for the launch site chosen with the dropdown component </a:t>
            </a:r>
            <a:r>
              <a:rPr i="1" lang="en-US" sz="1683">
                <a:solidFill>
                  <a:srgbClr val="292929"/>
                </a:solidFill>
              </a:rPr>
              <a:t>(plotly.express.pie).</a:t>
            </a:r>
            <a:endParaRPr i="1" sz="1683">
              <a:solidFill>
                <a:srgbClr val="292929"/>
              </a:solidFill>
            </a:endParaRPr>
          </a:p>
          <a:p>
            <a:pPr indent="0" lvl="0" marL="457200" marR="0" rtl="0" algn="l">
              <a:lnSpc>
                <a:spcPct val="100000"/>
              </a:lnSpc>
              <a:spcBef>
                <a:spcPts val="1400"/>
              </a:spcBef>
              <a:spcAft>
                <a:spcPts val="0"/>
              </a:spcAft>
              <a:buClr>
                <a:schemeClr val="dk1"/>
              </a:buClr>
              <a:buSzPts val="1100"/>
              <a:buFont typeface="Arial"/>
              <a:buNone/>
            </a:pPr>
            <a:r>
              <a:rPr lang="en-US" sz="1683">
                <a:solidFill>
                  <a:srgbClr val="292929"/>
                </a:solidFill>
              </a:rPr>
              <a:t>• Rangeslider allows a user to select a payload mass in a fixed range </a:t>
            </a:r>
            <a:r>
              <a:rPr i="1" lang="en-US" sz="1683">
                <a:solidFill>
                  <a:srgbClr val="292929"/>
                </a:solidFill>
              </a:rPr>
              <a:t>(dash_core_components.RangeSlider).</a:t>
            </a:r>
            <a:endParaRPr i="1" sz="1683">
              <a:solidFill>
                <a:srgbClr val="292929"/>
              </a:solidFill>
            </a:endParaRPr>
          </a:p>
          <a:p>
            <a:pPr indent="0" lvl="0" marL="457200" marR="0" rtl="0" algn="l">
              <a:lnSpc>
                <a:spcPct val="100000"/>
              </a:lnSpc>
              <a:spcBef>
                <a:spcPts val="1400"/>
              </a:spcBef>
              <a:spcAft>
                <a:spcPts val="0"/>
              </a:spcAft>
              <a:buClr>
                <a:schemeClr val="dk1"/>
              </a:buClr>
              <a:buSzPts val="1100"/>
              <a:buFont typeface="Arial"/>
              <a:buNone/>
            </a:pPr>
            <a:r>
              <a:rPr lang="en-US" sz="1683">
                <a:solidFill>
                  <a:srgbClr val="292929"/>
                </a:solidFill>
              </a:rPr>
              <a:t>• Scatter chart shows the relationship between two variables, in particular Success vs Payload Mass </a:t>
            </a:r>
            <a:r>
              <a:rPr i="1" lang="en-US" sz="1683">
                <a:solidFill>
                  <a:srgbClr val="292929"/>
                </a:solidFill>
              </a:rPr>
              <a:t>(plotly.express.scatter)</a:t>
            </a:r>
            <a:endParaRPr i="1" sz="1683">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86" name="Google Shape;286;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
        <p:nvSpPr>
          <p:cNvPr id="287" name="Google Shape;287;p29">
            <a:hlinkClick r:id="rId4"/>
          </p:cNvPr>
          <p:cNvSpPr txBox="1"/>
          <p:nvPr/>
        </p:nvSpPr>
        <p:spPr>
          <a:xfrm>
            <a:off x="1173575" y="6145825"/>
            <a:ext cx="22932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hlink"/>
                </a:solidFill>
                <a:hlinkClick r:id="rId5"/>
              </a:rPr>
              <a:t>Link to Github Notebook</a:t>
            </a:r>
            <a:endParaRPr b="1">
              <a:solidFill>
                <a:srgbClr val="20124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3" name="Google Shape;293;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40000" lnSpcReduction="20000"/>
          </a:bodyPr>
          <a:lstStyle/>
          <a:p>
            <a:pPr indent="0" lvl="0" marL="0" marR="0" rtl="0" algn="l">
              <a:lnSpc>
                <a:spcPct val="100000"/>
              </a:lnSpc>
              <a:spcBef>
                <a:spcPts val="1400"/>
              </a:spcBef>
              <a:spcAft>
                <a:spcPts val="0"/>
              </a:spcAft>
              <a:buNone/>
            </a:pPr>
            <a:r>
              <a:rPr b="1" lang="en-US" sz="4000">
                <a:solidFill>
                  <a:srgbClr val="292929"/>
                </a:solidFill>
              </a:rPr>
              <a:t>• </a:t>
            </a:r>
            <a:r>
              <a:rPr b="1" lang="en-US" sz="4000">
                <a:solidFill>
                  <a:srgbClr val="292929"/>
                </a:solidFill>
              </a:rPr>
              <a:t>Data preparation</a:t>
            </a:r>
            <a:endParaRPr b="1" sz="4000">
              <a:solidFill>
                <a:srgbClr val="292929"/>
              </a:solidFill>
            </a:endParaRPr>
          </a:p>
          <a:p>
            <a:pPr indent="-320040" lvl="0" marL="914400" marR="0" rtl="0" algn="l">
              <a:lnSpc>
                <a:spcPct val="100000"/>
              </a:lnSpc>
              <a:spcBef>
                <a:spcPts val="1400"/>
              </a:spcBef>
              <a:spcAft>
                <a:spcPts val="0"/>
              </a:spcAft>
              <a:buClr>
                <a:srgbClr val="292929"/>
              </a:buClr>
              <a:buSzPct val="100000"/>
              <a:buChar char="●"/>
            </a:pPr>
            <a:r>
              <a:rPr lang="en-US" sz="3600">
                <a:solidFill>
                  <a:srgbClr val="292929"/>
                </a:solidFill>
              </a:rPr>
              <a:t> Load dataset</a:t>
            </a:r>
            <a:endParaRPr sz="3600">
              <a:solidFill>
                <a:srgbClr val="292929"/>
              </a:solidFill>
            </a:endParaRPr>
          </a:p>
          <a:p>
            <a:pPr indent="-320040" lvl="0" marL="914400" marR="0" rtl="0" algn="l">
              <a:lnSpc>
                <a:spcPct val="100000"/>
              </a:lnSpc>
              <a:spcBef>
                <a:spcPts val="0"/>
              </a:spcBef>
              <a:spcAft>
                <a:spcPts val="0"/>
              </a:spcAft>
              <a:buClr>
                <a:srgbClr val="292929"/>
              </a:buClr>
              <a:buSzPct val="100000"/>
              <a:buChar char="●"/>
            </a:pPr>
            <a:r>
              <a:rPr lang="en-US" sz="3600">
                <a:solidFill>
                  <a:srgbClr val="292929"/>
                </a:solidFill>
              </a:rPr>
              <a:t> </a:t>
            </a:r>
            <a:r>
              <a:rPr lang="en-US" sz="3600">
                <a:solidFill>
                  <a:srgbClr val="292929"/>
                </a:solidFill>
              </a:rPr>
              <a:t>Normalize data</a:t>
            </a:r>
            <a:endParaRPr sz="3600">
              <a:solidFill>
                <a:srgbClr val="292929"/>
              </a:solidFill>
            </a:endParaRPr>
          </a:p>
          <a:p>
            <a:pPr indent="-320040" lvl="0" marL="914400" marR="0" rtl="0" algn="l">
              <a:lnSpc>
                <a:spcPct val="100000"/>
              </a:lnSpc>
              <a:spcBef>
                <a:spcPts val="0"/>
              </a:spcBef>
              <a:spcAft>
                <a:spcPts val="0"/>
              </a:spcAft>
              <a:buClr>
                <a:srgbClr val="292929"/>
              </a:buClr>
              <a:buSzPct val="100000"/>
              <a:buChar char="●"/>
            </a:pPr>
            <a:r>
              <a:rPr lang="en-US" sz="3600">
                <a:solidFill>
                  <a:srgbClr val="292929"/>
                </a:solidFill>
              </a:rPr>
              <a:t> Split data into training and test sets.</a:t>
            </a:r>
            <a:endParaRPr sz="3600">
              <a:solidFill>
                <a:srgbClr val="292929"/>
              </a:solidFill>
            </a:endParaRPr>
          </a:p>
          <a:p>
            <a:pPr indent="0" lvl="0" marL="0" marR="0" rtl="0" algn="l">
              <a:lnSpc>
                <a:spcPct val="100000"/>
              </a:lnSpc>
              <a:spcBef>
                <a:spcPts val="1400"/>
              </a:spcBef>
              <a:spcAft>
                <a:spcPts val="0"/>
              </a:spcAft>
              <a:buNone/>
            </a:pPr>
            <a:r>
              <a:rPr b="1" lang="en-US" sz="4000">
                <a:solidFill>
                  <a:srgbClr val="292929"/>
                </a:solidFill>
              </a:rPr>
              <a:t>• Model preparation</a:t>
            </a:r>
            <a:endParaRPr b="1" sz="4000">
              <a:solidFill>
                <a:srgbClr val="292929"/>
              </a:solidFill>
            </a:endParaRPr>
          </a:p>
          <a:p>
            <a:pPr indent="-320040" lvl="0" marL="914400" marR="0" rtl="0" algn="l">
              <a:lnSpc>
                <a:spcPct val="100000"/>
              </a:lnSpc>
              <a:spcBef>
                <a:spcPts val="1400"/>
              </a:spcBef>
              <a:spcAft>
                <a:spcPts val="0"/>
              </a:spcAft>
              <a:buClr>
                <a:srgbClr val="292929"/>
              </a:buClr>
              <a:buSzPct val="100000"/>
              <a:buChar char="●"/>
            </a:pPr>
            <a:r>
              <a:rPr lang="en-US" sz="3600">
                <a:solidFill>
                  <a:srgbClr val="292929"/>
                </a:solidFill>
              </a:rPr>
              <a:t> Selection of machine learning algorithms</a:t>
            </a:r>
            <a:endParaRPr sz="3600">
              <a:solidFill>
                <a:srgbClr val="292929"/>
              </a:solidFill>
            </a:endParaRPr>
          </a:p>
          <a:p>
            <a:pPr indent="-320040" lvl="0" marL="914400" rtl="0" algn="l">
              <a:spcBef>
                <a:spcPts val="0"/>
              </a:spcBef>
              <a:spcAft>
                <a:spcPts val="0"/>
              </a:spcAft>
              <a:buClr>
                <a:srgbClr val="292929"/>
              </a:buClr>
              <a:buSzPct val="100000"/>
              <a:buChar char="●"/>
            </a:pPr>
            <a:r>
              <a:rPr lang="en-US" sz="3600">
                <a:solidFill>
                  <a:srgbClr val="292929"/>
                </a:solidFill>
              </a:rPr>
              <a:t> List of  hyperparameters to try</a:t>
            </a:r>
            <a:endParaRPr sz="3600">
              <a:solidFill>
                <a:srgbClr val="292929"/>
              </a:solidFill>
            </a:endParaRPr>
          </a:p>
          <a:p>
            <a:pPr indent="-320040" lvl="0" marL="914400" marR="0" rtl="0" algn="l">
              <a:lnSpc>
                <a:spcPct val="100000"/>
              </a:lnSpc>
              <a:spcBef>
                <a:spcPts val="0"/>
              </a:spcBef>
              <a:spcAft>
                <a:spcPts val="0"/>
              </a:spcAft>
              <a:buClr>
                <a:srgbClr val="292929"/>
              </a:buClr>
              <a:buSzPct val="100000"/>
              <a:buChar char="●"/>
            </a:pPr>
            <a:r>
              <a:rPr lang="en-US" sz="3600">
                <a:solidFill>
                  <a:srgbClr val="292929"/>
                </a:solidFill>
              </a:rPr>
              <a:t> Get hyperparameters for each algorithm with GridSearchCV</a:t>
            </a:r>
            <a:endParaRPr sz="3600">
              <a:solidFill>
                <a:srgbClr val="292929"/>
              </a:solidFill>
            </a:endParaRPr>
          </a:p>
          <a:p>
            <a:pPr indent="-320040" lvl="0" marL="914400" marR="0" rtl="0" algn="l">
              <a:lnSpc>
                <a:spcPct val="100000"/>
              </a:lnSpc>
              <a:spcBef>
                <a:spcPts val="0"/>
              </a:spcBef>
              <a:spcAft>
                <a:spcPts val="0"/>
              </a:spcAft>
              <a:buClr>
                <a:srgbClr val="292929"/>
              </a:buClr>
              <a:buSzPct val="100000"/>
              <a:buChar char="●"/>
            </a:pPr>
            <a:r>
              <a:rPr lang="en-US" sz="3600">
                <a:solidFill>
                  <a:srgbClr val="292929"/>
                </a:solidFill>
              </a:rPr>
              <a:t> Training GridSearchModel models with training dataset to </a:t>
            </a:r>
            <a:r>
              <a:rPr lang="en-US" sz="3600">
                <a:solidFill>
                  <a:srgbClr val="292929"/>
                </a:solidFill>
              </a:rPr>
              <a:t>obtain</a:t>
            </a:r>
            <a:r>
              <a:rPr lang="en-US" sz="3600">
                <a:solidFill>
                  <a:srgbClr val="292929"/>
                </a:solidFill>
              </a:rPr>
              <a:t> parameters</a:t>
            </a:r>
            <a:endParaRPr sz="3600">
              <a:solidFill>
                <a:srgbClr val="292929"/>
              </a:solidFill>
            </a:endParaRPr>
          </a:p>
          <a:p>
            <a:pPr indent="0" lvl="0" marL="0" marR="0" rtl="0" algn="l">
              <a:lnSpc>
                <a:spcPct val="100000"/>
              </a:lnSpc>
              <a:spcBef>
                <a:spcPts val="1400"/>
              </a:spcBef>
              <a:spcAft>
                <a:spcPts val="0"/>
              </a:spcAft>
              <a:buNone/>
            </a:pPr>
            <a:r>
              <a:rPr b="1" lang="en-US" sz="4000">
                <a:solidFill>
                  <a:srgbClr val="292929"/>
                </a:solidFill>
              </a:rPr>
              <a:t>• Model evaluation</a:t>
            </a:r>
            <a:endParaRPr sz="3600">
              <a:solidFill>
                <a:srgbClr val="292929"/>
              </a:solidFill>
            </a:endParaRPr>
          </a:p>
          <a:p>
            <a:pPr indent="-320040" lvl="0" marL="914400" marR="0" rtl="0" algn="l">
              <a:lnSpc>
                <a:spcPct val="100000"/>
              </a:lnSpc>
              <a:spcBef>
                <a:spcPts val="1400"/>
              </a:spcBef>
              <a:spcAft>
                <a:spcPts val="0"/>
              </a:spcAft>
              <a:buClr>
                <a:srgbClr val="292929"/>
              </a:buClr>
              <a:buSzPct val="100000"/>
              <a:buChar char="●"/>
            </a:pPr>
            <a:r>
              <a:rPr lang="en-US" sz="3600">
                <a:solidFill>
                  <a:srgbClr val="292929"/>
                </a:solidFill>
              </a:rPr>
              <a:t> Compute accuracy for each model with test dataset</a:t>
            </a:r>
            <a:endParaRPr sz="3600">
              <a:solidFill>
                <a:srgbClr val="292929"/>
              </a:solidFill>
            </a:endParaRPr>
          </a:p>
          <a:p>
            <a:pPr indent="-320040" lvl="0" marL="914400" marR="0" rtl="0" algn="l">
              <a:lnSpc>
                <a:spcPct val="100000"/>
              </a:lnSpc>
              <a:spcBef>
                <a:spcPts val="0"/>
              </a:spcBef>
              <a:spcAft>
                <a:spcPts val="0"/>
              </a:spcAft>
              <a:buClr>
                <a:srgbClr val="292929"/>
              </a:buClr>
              <a:buSzPct val="100000"/>
              <a:buChar char="●"/>
            </a:pPr>
            <a:r>
              <a:rPr lang="en-US" sz="3600">
                <a:solidFill>
                  <a:srgbClr val="292929"/>
                </a:solidFill>
              </a:rPr>
              <a:t> Plot Confusion Matrix</a:t>
            </a:r>
            <a:endParaRPr sz="3600">
              <a:solidFill>
                <a:srgbClr val="292929"/>
              </a:solidFill>
            </a:endParaRPr>
          </a:p>
          <a:p>
            <a:pPr indent="0" lvl="0" marL="0" marR="0" rtl="0" algn="l">
              <a:lnSpc>
                <a:spcPct val="100000"/>
              </a:lnSpc>
              <a:spcBef>
                <a:spcPts val="1400"/>
              </a:spcBef>
              <a:spcAft>
                <a:spcPts val="0"/>
              </a:spcAft>
              <a:buNone/>
            </a:pPr>
            <a:r>
              <a:rPr b="1" lang="en-US" sz="4000">
                <a:solidFill>
                  <a:srgbClr val="292929"/>
                </a:solidFill>
              </a:rPr>
              <a:t>• Model comparison</a:t>
            </a:r>
            <a:endParaRPr b="1" sz="4000">
              <a:solidFill>
                <a:srgbClr val="292929"/>
              </a:solidFill>
            </a:endParaRPr>
          </a:p>
          <a:p>
            <a:pPr indent="-320040" lvl="0" marL="914400" marR="0" rtl="0" algn="l">
              <a:lnSpc>
                <a:spcPct val="100000"/>
              </a:lnSpc>
              <a:spcBef>
                <a:spcPts val="1400"/>
              </a:spcBef>
              <a:spcAft>
                <a:spcPts val="0"/>
              </a:spcAft>
              <a:buClr>
                <a:srgbClr val="292929"/>
              </a:buClr>
              <a:buSzPct val="100000"/>
              <a:buChar char="●"/>
            </a:pPr>
            <a:r>
              <a:rPr lang="en-US" sz="3600">
                <a:solidFill>
                  <a:srgbClr val="292929"/>
                </a:solidFill>
              </a:rPr>
              <a:t> Comparison of models according to their accuracy</a:t>
            </a:r>
            <a:endParaRPr sz="3600">
              <a:solidFill>
                <a:srgbClr val="292929"/>
              </a:solidFill>
            </a:endParaRPr>
          </a:p>
          <a:p>
            <a:pPr indent="-320040" lvl="0" marL="914400" marR="0" rtl="0" algn="l">
              <a:lnSpc>
                <a:spcPct val="100000"/>
              </a:lnSpc>
              <a:spcBef>
                <a:spcPts val="0"/>
              </a:spcBef>
              <a:spcAft>
                <a:spcPts val="0"/>
              </a:spcAft>
              <a:buClr>
                <a:srgbClr val="292929"/>
              </a:buClr>
              <a:buSzPct val="100000"/>
              <a:buChar char="●"/>
            </a:pPr>
            <a:r>
              <a:rPr lang="en-US" sz="3600">
                <a:solidFill>
                  <a:srgbClr val="292929"/>
                </a:solidFill>
              </a:rPr>
              <a:t> The model with the best accuracy will be chosen</a:t>
            </a:r>
            <a:endParaRPr sz="36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94" name="Google Shape;294;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95" name="Google Shape;295;p30">
            <a:hlinkClick r:id="rId4"/>
          </p:cNvPr>
          <p:cNvSpPr txBox="1"/>
          <p:nvPr/>
        </p:nvSpPr>
        <p:spPr>
          <a:xfrm>
            <a:off x="1173575" y="6145825"/>
            <a:ext cx="22932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hlink"/>
                </a:solidFill>
                <a:hlinkClick r:id="rId5"/>
              </a:rPr>
              <a:t>Link to Github Notebook</a:t>
            </a:r>
            <a:endParaRPr b="1">
              <a:solidFill>
                <a:srgbClr val="20124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31"/>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302" name="Google Shape;302;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3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33"/>
          <p:cNvSpPr txBox="1"/>
          <p:nvPr>
            <p:ph idx="1" type="body"/>
          </p:nvPr>
        </p:nvSpPr>
        <p:spPr>
          <a:xfrm>
            <a:off x="864975" y="1767950"/>
            <a:ext cx="4398300" cy="4257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000"/>
              <a:t>O</a:t>
            </a:r>
            <a:r>
              <a:rPr lang="en-US" sz="2000"/>
              <a:t>bservations</a:t>
            </a:r>
            <a:endParaRPr sz="2000"/>
          </a:p>
          <a:p>
            <a:pPr indent="-330200" lvl="0" marL="457200" marR="0" rtl="0" algn="l">
              <a:lnSpc>
                <a:spcPct val="100000"/>
              </a:lnSpc>
              <a:spcBef>
                <a:spcPts val="1400"/>
              </a:spcBef>
              <a:spcAft>
                <a:spcPts val="0"/>
              </a:spcAft>
              <a:buSzPts val="1600"/>
              <a:buChar char="●"/>
            </a:pPr>
            <a:r>
              <a:rPr lang="en-US" sz="1600"/>
              <a:t>As the flight number increases the success rate tends to increase this is particularly for launch site </a:t>
            </a:r>
            <a:r>
              <a:rPr i="1" lang="en-US" sz="1600"/>
              <a:t>ccafs slc 40</a:t>
            </a:r>
            <a:endParaRPr sz="1600"/>
          </a:p>
          <a:p>
            <a:pPr indent="0" lvl="0" marL="457200" marR="0" rtl="0" algn="l">
              <a:lnSpc>
                <a:spcPct val="100000"/>
              </a:lnSpc>
              <a:spcBef>
                <a:spcPts val="1400"/>
              </a:spcBef>
              <a:spcAft>
                <a:spcPts val="0"/>
              </a:spcAft>
              <a:buNone/>
            </a:pPr>
            <a:r>
              <a:t/>
            </a:r>
            <a:endParaRPr sz="1600"/>
          </a:p>
          <a:p>
            <a:pPr indent="-330200" lvl="0" marL="457200" marR="0" rtl="0" algn="l">
              <a:lnSpc>
                <a:spcPct val="100000"/>
              </a:lnSpc>
              <a:spcBef>
                <a:spcPts val="1400"/>
              </a:spcBef>
              <a:spcAft>
                <a:spcPts val="0"/>
              </a:spcAft>
              <a:buSzPts val="1600"/>
              <a:buChar char="●"/>
            </a:pPr>
            <a:r>
              <a:rPr lang="en-US" sz="1600"/>
              <a:t>Around flight number 70 the success rate noticeably high</a:t>
            </a:r>
            <a:endParaRPr sz="1600"/>
          </a:p>
        </p:txBody>
      </p:sp>
      <p:sp>
        <p:nvSpPr>
          <p:cNvPr id="315" name="Google Shape;315;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316" name="Google Shape;316;p33"/>
          <p:cNvPicPr preferRelativeResize="0"/>
          <p:nvPr/>
        </p:nvPicPr>
        <p:blipFill>
          <a:blip r:embed="rId4">
            <a:alphaModFix/>
          </a:blip>
          <a:stretch>
            <a:fillRect/>
          </a:stretch>
        </p:blipFill>
        <p:spPr>
          <a:xfrm>
            <a:off x="6016401" y="1767950"/>
            <a:ext cx="4701675" cy="4257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34"/>
          <p:cNvSpPr txBox="1"/>
          <p:nvPr>
            <p:ph idx="1" type="body"/>
          </p:nvPr>
        </p:nvSpPr>
        <p:spPr>
          <a:xfrm>
            <a:off x="770000" y="1767950"/>
            <a:ext cx="3648000" cy="4257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000"/>
              <a:t>Observations</a:t>
            </a:r>
            <a:endParaRPr sz="2000"/>
          </a:p>
          <a:p>
            <a:pPr indent="-330200" lvl="0" marL="457200" marR="0" rtl="0" algn="l">
              <a:lnSpc>
                <a:spcPct val="100000"/>
              </a:lnSpc>
              <a:spcBef>
                <a:spcPts val="1400"/>
              </a:spcBef>
              <a:spcAft>
                <a:spcPts val="0"/>
              </a:spcAft>
              <a:buSzPts val="1600"/>
              <a:buChar char="●"/>
            </a:pPr>
            <a:r>
              <a:rPr lang="en-US" sz="1600"/>
              <a:t>Launch site </a:t>
            </a:r>
            <a:r>
              <a:rPr i="1" lang="en-US" sz="1600"/>
              <a:t>ccafs slc 40</a:t>
            </a:r>
            <a:r>
              <a:rPr lang="en-US" sz="1600"/>
              <a:t> seems heavily dependent on a high Payload mass to get a high success rate, of around 7000 kg.</a:t>
            </a:r>
            <a:endParaRPr sz="1600"/>
          </a:p>
          <a:p>
            <a:pPr indent="0" lvl="0" marL="457200" marR="0" rtl="0" algn="l">
              <a:lnSpc>
                <a:spcPct val="100000"/>
              </a:lnSpc>
              <a:spcBef>
                <a:spcPts val="1400"/>
              </a:spcBef>
              <a:spcAft>
                <a:spcPts val="0"/>
              </a:spcAft>
              <a:buNone/>
            </a:pPr>
            <a:r>
              <a:t/>
            </a:r>
            <a:endParaRPr sz="1600"/>
          </a:p>
          <a:p>
            <a:pPr indent="-330200" lvl="0" marL="457200" marR="0" rtl="0" algn="l">
              <a:lnSpc>
                <a:spcPct val="100000"/>
              </a:lnSpc>
              <a:spcBef>
                <a:spcPts val="1400"/>
              </a:spcBef>
              <a:spcAft>
                <a:spcPts val="0"/>
              </a:spcAft>
              <a:buSzPts val="1600"/>
              <a:buChar char="●"/>
            </a:pPr>
            <a:r>
              <a:rPr lang="en-US" sz="1600"/>
              <a:t>That is not the case for the other launch sites whose success rates are good, both with low and high payload mass.</a:t>
            </a:r>
            <a:endParaRPr sz="1600"/>
          </a:p>
        </p:txBody>
      </p:sp>
      <p:sp>
        <p:nvSpPr>
          <p:cNvPr id="323" name="Google Shape;323;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324" name="Google Shape;324;p34"/>
          <p:cNvPicPr preferRelativeResize="0"/>
          <p:nvPr/>
        </p:nvPicPr>
        <p:blipFill>
          <a:blip r:embed="rId4">
            <a:alphaModFix/>
          </a:blip>
          <a:stretch>
            <a:fillRect/>
          </a:stretch>
        </p:blipFill>
        <p:spPr>
          <a:xfrm>
            <a:off x="4622600" y="1999175"/>
            <a:ext cx="6095475" cy="4026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35"/>
          <p:cNvSpPr txBox="1"/>
          <p:nvPr>
            <p:ph idx="1" type="body"/>
          </p:nvPr>
        </p:nvSpPr>
        <p:spPr>
          <a:xfrm>
            <a:off x="770000" y="1878750"/>
            <a:ext cx="4193700" cy="4146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000"/>
              <a:t>Observations</a:t>
            </a:r>
            <a:endParaRPr sz="2000"/>
          </a:p>
          <a:p>
            <a:pPr indent="-330200" lvl="0" marL="457200" marR="0" rtl="0" algn="l">
              <a:lnSpc>
                <a:spcPct val="100000"/>
              </a:lnSpc>
              <a:spcBef>
                <a:spcPts val="1400"/>
              </a:spcBef>
              <a:spcAft>
                <a:spcPts val="0"/>
              </a:spcAft>
              <a:buSzPts val="1600"/>
              <a:buChar char="●"/>
            </a:pPr>
            <a:r>
              <a:rPr lang="en-US" sz="1600"/>
              <a:t>It is obvious from the chart that the orbits with the highest success rate are </a:t>
            </a:r>
            <a:r>
              <a:rPr i="1" lang="en-US" sz="1600"/>
              <a:t>ES-L1, GEO, HEO, SSO, </a:t>
            </a:r>
            <a:r>
              <a:rPr lang="en-US" sz="1600"/>
              <a:t>with a perfect score.</a:t>
            </a:r>
            <a:endParaRPr sz="1600"/>
          </a:p>
        </p:txBody>
      </p:sp>
      <p:sp>
        <p:nvSpPr>
          <p:cNvPr id="331" name="Google Shape;331;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332" name="Google Shape;332;p35"/>
          <p:cNvPicPr preferRelativeResize="0"/>
          <p:nvPr/>
        </p:nvPicPr>
        <p:blipFill>
          <a:blip r:embed="rId4">
            <a:alphaModFix/>
          </a:blip>
          <a:stretch>
            <a:fillRect/>
          </a:stretch>
        </p:blipFill>
        <p:spPr>
          <a:xfrm>
            <a:off x="5317388" y="1878750"/>
            <a:ext cx="5400675" cy="4114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p36"/>
          <p:cNvSpPr txBox="1"/>
          <p:nvPr>
            <p:ph idx="1" type="body"/>
          </p:nvPr>
        </p:nvSpPr>
        <p:spPr>
          <a:xfrm>
            <a:off x="770000" y="1894800"/>
            <a:ext cx="3932100" cy="41148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1400"/>
              </a:spcBef>
              <a:spcAft>
                <a:spcPts val="0"/>
              </a:spcAft>
              <a:buNone/>
            </a:pPr>
            <a:r>
              <a:rPr lang="en-US" sz="2000"/>
              <a:t>Observations</a:t>
            </a:r>
            <a:endParaRPr sz="2000"/>
          </a:p>
          <a:p>
            <a:pPr indent="-330200" lvl="0" marL="457200" marR="0" rtl="0" algn="l">
              <a:lnSpc>
                <a:spcPct val="100000"/>
              </a:lnSpc>
              <a:spcBef>
                <a:spcPts val="1400"/>
              </a:spcBef>
              <a:spcAft>
                <a:spcPts val="0"/>
              </a:spcAft>
              <a:buSzPts val="1600"/>
              <a:buChar char="●"/>
            </a:pPr>
            <a:r>
              <a:rPr lang="en-US" sz="1600"/>
              <a:t>As </a:t>
            </a:r>
            <a:r>
              <a:rPr lang="en-US" sz="1600"/>
              <a:t>previously</a:t>
            </a:r>
            <a:r>
              <a:rPr lang="en-US" sz="1600"/>
              <a:t> observed in another chart, the success rate increases as the number of flights increases.</a:t>
            </a:r>
            <a:endParaRPr sz="1600"/>
          </a:p>
          <a:p>
            <a:pPr indent="0" lvl="0" marL="457200" marR="0" rtl="0" algn="l">
              <a:lnSpc>
                <a:spcPct val="100000"/>
              </a:lnSpc>
              <a:spcBef>
                <a:spcPts val="1400"/>
              </a:spcBef>
              <a:spcAft>
                <a:spcPts val="0"/>
              </a:spcAft>
              <a:buNone/>
            </a:pPr>
            <a:r>
              <a:t/>
            </a:r>
            <a:endParaRPr sz="1600"/>
          </a:p>
          <a:p>
            <a:pPr indent="-330200" lvl="0" marL="457200" marR="0" rtl="0" algn="l">
              <a:lnSpc>
                <a:spcPct val="100000"/>
              </a:lnSpc>
              <a:spcBef>
                <a:spcPts val="1400"/>
              </a:spcBef>
              <a:spcAft>
                <a:spcPts val="0"/>
              </a:spcAft>
              <a:buSzPts val="1600"/>
              <a:buChar char="●"/>
            </a:pPr>
            <a:r>
              <a:rPr lang="en-US" sz="1600"/>
              <a:t>That’s very obvious for the </a:t>
            </a:r>
            <a:r>
              <a:rPr i="1" lang="en-US" sz="1600"/>
              <a:t>LEO</a:t>
            </a:r>
            <a:r>
              <a:rPr lang="en-US" sz="1600"/>
              <a:t> orbit, to some extent for </a:t>
            </a:r>
            <a:r>
              <a:rPr i="1" lang="en-US" sz="1600"/>
              <a:t>PO </a:t>
            </a:r>
            <a:r>
              <a:rPr lang="en-US" sz="1600"/>
              <a:t>and </a:t>
            </a:r>
            <a:r>
              <a:rPr i="1" lang="en-US" sz="1600"/>
              <a:t>ISS</a:t>
            </a:r>
            <a:r>
              <a:rPr lang="en-US" sz="1600"/>
              <a:t> orbits, whereas it’s pretty much absent for </a:t>
            </a:r>
            <a:r>
              <a:rPr i="1" lang="en-US" sz="1600"/>
              <a:t>GTO </a:t>
            </a:r>
            <a:r>
              <a:rPr lang="en-US" sz="1600"/>
              <a:t>orbit.</a:t>
            </a:r>
            <a:endParaRPr sz="1600"/>
          </a:p>
          <a:p>
            <a:pPr indent="0" lvl="0" marL="914400" marR="0" rtl="0" algn="l">
              <a:lnSpc>
                <a:spcPct val="100000"/>
              </a:lnSpc>
              <a:spcBef>
                <a:spcPts val="1400"/>
              </a:spcBef>
              <a:spcAft>
                <a:spcPts val="0"/>
              </a:spcAft>
              <a:buNone/>
            </a:pPr>
            <a:r>
              <a:t/>
            </a:r>
            <a:endParaRPr sz="1600"/>
          </a:p>
          <a:p>
            <a:pPr indent="-330200" lvl="0" marL="457200" marR="0" rtl="0" algn="l">
              <a:lnSpc>
                <a:spcPct val="100000"/>
              </a:lnSpc>
              <a:spcBef>
                <a:spcPts val="1400"/>
              </a:spcBef>
              <a:spcAft>
                <a:spcPts val="0"/>
              </a:spcAft>
              <a:buSzPts val="1600"/>
              <a:buChar char="●"/>
            </a:pPr>
            <a:r>
              <a:rPr lang="en-US" sz="1600"/>
              <a:t>The launches to the other orbits seem to have benefited from previous experience.</a:t>
            </a:r>
            <a:endParaRPr sz="1600"/>
          </a:p>
        </p:txBody>
      </p:sp>
      <p:sp>
        <p:nvSpPr>
          <p:cNvPr id="339" name="Google Shape;339;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340" name="Google Shape;340;p36"/>
          <p:cNvPicPr preferRelativeResize="0"/>
          <p:nvPr/>
        </p:nvPicPr>
        <p:blipFill>
          <a:blip r:embed="rId4">
            <a:alphaModFix/>
          </a:blip>
          <a:stretch>
            <a:fillRect/>
          </a:stretch>
        </p:blipFill>
        <p:spPr>
          <a:xfrm>
            <a:off x="5155475" y="1894800"/>
            <a:ext cx="5562600" cy="4114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37"/>
          <p:cNvSpPr txBox="1"/>
          <p:nvPr>
            <p:ph idx="1" type="body"/>
          </p:nvPr>
        </p:nvSpPr>
        <p:spPr>
          <a:xfrm>
            <a:off x="770000" y="1894800"/>
            <a:ext cx="4022400" cy="41307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000">
                <a:solidFill>
                  <a:srgbClr val="292929"/>
                </a:solidFill>
              </a:rPr>
              <a:t>Observations</a:t>
            </a:r>
            <a:endParaRPr sz="2000">
              <a:solidFill>
                <a:srgbClr val="292929"/>
              </a:solidFill>
            </a:endParaRPr>
          </a:p>
          <a:p>
            <a:pPr indent="-330200" lvl="0" marL="457200" marR="0" rtl="0" algn="l">
              <a:lnSpc>
                <a:spcPct val="100000"/>
              </a:lnSpc>
              <a:spcBef>
                <a:spcPts val="1400"/>
              </a:spcBef>
              <a:spcAft>
                <a:spcPts val="0"/>
              </a:spcAft>
              <a:buClr>
                <a:srgbClr val="292929"/>
              </a:buClr>
              <a:buSzPts val="1600"/>
              <a:buChar char="●"/>
            </a:pPr>
            <a:r>
              <a:rPr lang="en-US" sz="1600">
                <a:solidFill>
                  <a:srgbClr val="292929"/>
                </a:solidFill>
              </a:rPr>
              <a:t>The </a:t>
            </a:r>
            <a:r>
              <a:rPr i="1" lang="en-US" sz="1600">
                <a:solidFill>
                  <a:srgbClr val="292929"/>
                </a:solidFill>
              </a:rPr>
              <a:t>LEO</a:t>
            </a:r>
            <a:r>
              <a:rPr lang="en-US" sz="1600">
                <a:solidFill>
                  <a:srgbClr val="292929"/>
                </a:solidFill>
              </a:rPr>
              <a:t> orbit improves its success rate as the payload increases</a:t>
            </a:r>
            <a:endParaRPr sz="1600">
              <a:solidFill>
                <a:srgbClr val="292929"/>
              </a:solidFill>
            </a:endParaRPr>
          </a:p>
          <a:p>
            <a:pPr indent="0" lvl="0" marL="457200" marR="0" rtl="0" algn="l">
              <a:lnSpc>
                <a:spcPct val="100000"/>
              </a:lnSpc>
              <a:spcBef>
                <a:spcPts val="1400"/>
              </a:spcBef>
              <a:spcAft>
                <a:spcPts val="0"/>
              </a:spcAft>
              <a:buNone/>
            </a:pPr>
            <a:r>
              <a:t/>
            </a:r>
            <a:endParaRPr sz="1600">
              <a:solidFill>
                <a:srgbClr val="292929"/>
              </a:solidFill>
            </a:endParaRPr>
          </a:p>
          <a:p>
            <a:pPr indent="-330200" lvl="0" marL="457200" marR="0" rtl="0" algn="l">
              <a:lnSpc>
                <a:spcPct val="100000"/>
              </a:lnSpc>
              <a:spcBef>
                <a:spcPts val="1400"/>
              </a:spcBef>
              <a:spcAft>
                <a:spcPts val="0"/>
              </a:spcAft>
              <a:buClr>
                <a:srgbClr val="292929"/>
              </a:buClr>
              <a:buSzPts val="1600"/>
              <a:buChar char="●"/>
            </a:pPr>
            <a:r>
              <a:rPr lang="en-US" sz="1600">
                <a:solidFill>
                  <a:srgbClr val="292929"/>
                </a:solidFill>
              </a:rPr>
              <a:t>The same applies to some extent to </a:t>
            </a:r>
            <a:r>
              <a:rPr i="1" lang="en-US" sz="1600">
                <a:solidFill>
                  <a:srgbClr val="292929"/>
                </a:solidFill>
              </a:rPr>
              <a:t>ISS </a:t>
            </a:r>
            <a:r>
              <a:rPr lang="en-US" sz="1600">
                <a:solidFill>
                  <a:srgbClr val="292929"/>
                </a:solidFill>
              </a:rPr>
              <a:t>orbit</a:t>
            </a:r>
            <a:endParaRPr sz="1600">
              <a:solidFill>
                <a:srgbClr val="292929"/>
              </a:solidFill>
            </a:endParaRPr>
          </a:p>
          <a:p>
            <a:pPr indent="0" lvl="0" marL="457200" marR="0" rtl="0" algn="l">
              <a:lnSpc>
                <a:spcPct val="100000"/>
              </a:lnSpc>
              <a:spcBef>
                <a:spcPts val="1400"/>
              </a:spcBef>
              <a:spcAft>
                <a:spcPts val="0"/>
              </a:spcAft>
              <a:buNone/>
            </a:pPr>
            <a:r>
              <a:t/>
            </a:r>
            <a:endParaRPr sz="1600">
              <a:solidFill>
                <a:srgbClr val="292929"/>
              </a:solidFill>
            </a:endParaRPr>
          </a:p>
          <a:p>
            <a:pPr indent="-330200" lvl="0" marL="457200" marR="0" rtl="0" algn="l">
              <a:lnSpc>
                <a:spcPct val="100000"/>
              </a:lnSpc>
              <a:spcBef>
                <a:spcPts val="1400"/>
              </a:spcBef>
              <a:spcAft>
                <a:spcPts val="0"/>
              </a:spcAft>
              <a:buClr>
                <a:srgbClr val="292929"/>
              </a:buClr>
              <a:buSzPts val="1600"/>
              <a:buChar char="●"/>
            </a:pPr>
            <a:r>
              <a:rPr lang="en-US" sz="1600">
                <a:solidFill>
                  <a:srgbClr val="292929"/>
                </a:solidFill>
              </a:rPr>
              <a:t>The </a:t>
            </a:r>
            <a:r>
              <a:rPr i="1" lang="en-US" sz="1600">
                <a:solidFill>
                  <a:srgbClr val="292929"/>
                </a:solidFill>
              </a:rPr>
              <a:t>GTO</a:t>
            </a:r>
            <a:r>
              <a:rPr lang="en-US" sz="1600">
                <a:solidFill>
                  <a:srgbClr val="292929"/>
                </a:solidFill>
              </a:rPr>
              <a:t> orbit success rate is equally mixed everywhere.</a:t>
            </a:r>
            <a:endParaRPr sz="1600">
              <a:solidFill>
                <a:srgbClr val="292929"/>
              </a:solidFill>
            </a:endParaRPr>
          </a:p>
        </p:txBody>
      </p:sp>
      <p:sp>
        <p:nvSpPr>
          <p:cNvPr id="347" name="Google Shape;347;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48" name="Google Shape;348;p37"/>
          <p:cNvPicPr preferRelativeResize="0"/>
          <p:nvPr/>
        </p:nvPicPr>
        <p:blipFill>
          <a:blip r:embed="rId4">
            <a:alphaModFix/>
          </a:blip>
          <a:stretch>
            <a:fillRect/>
          </a:stretch>
        </p:blipFill>
        <p:spPr>
          <a:xfrm>
            <a:off x="5103075" y="1894800"/>
            <a:ext cx="5667375" cy="4114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4" name="Google Shape;354;p38"/>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000">
                <a:solidFill>
                  <a:srgbClr val="292929"/>
                </a:solidFill>
              </a:rPr>
              <a:t>Observations</a:t>
            </a:r>
            <a:endParaRPr sz="2000">
              <a:solidFill>
                <a:srgbClr val="292929"/>
              </a:solidFill>
            </a:endParaRPr>
          </a:p>
          <a:p>
            <a:pPr indent="-330200" lvl="0" marL="457200" marR="0" rtl="0" algn="l">
              <a:lnSpc>
                <a:spcPct val="100000"/>
              </a:lnSpc>
              <a:spcBef>
                <a:spcPts val="1400"/>
              </a:spcBef>
              <a:spcAft>
                <a:spcPts val="0"/>
              </a:spcAft>
              <a:buClr>
                <a:srgbClr val="292929"/>
              </a:buClr>
              <a:buSzPts val="1600"/>
              <a:buChar char="●"/>
            </a:pPr>
            <a:r>
              <a:rPr lang="en-US" sz="1600">
                <a:solidFill>
                  <a:srgbClr val="292929"/>
                </a:solidFill>
              </a:rPr>
              <a:t>The trend since 2013 is markedly positive, reaching a first peak of over 80% in 2017 and a second of over 90% in 2019.</a:t>
            </a:r>
            <a:endParaRPr sz="1600">
              <a:solidFill>
                <a:srgbClr val="292929"/>
              </a:solidFill>
            </a:endParaRPr>
          </a:p>
          <a:p>
            <a:pPr indent="0" lvl="0" marL="457200" marR="0" rtl="0" algn="l">
              <a:lnSpc>
                <a:spcPct val="100000"/>
              </a:lnSpc>
              <a:spcBef>
                <a:spcPts val="1400"/>
              </a:spcBef>
              <a:spcAft>
                <a:spcPts val="0"/>
              </a:spcAft>
              <a:buNone/>
            </a:pPr>
            <a:r>
              <a:t/>
            </a:r>
            <a:endParaRPr sz="1600">
              <a:solidFill>
                <a:srgbClr val="292929"/>
              </a:solidFill>
            </a:endParaRPr>
          </a:p>
          <a:p>
            <a:pPr indent="-330200" lvl="0" marL="457200" marR="0" rtl="0" algn="l">
              <a:lnSpc>
                <a:spcPct val="100000"/>
              </a:lnSpc>
              <a:spcBef>
                <a:spcPts val="1400"/>
              </a:spcBef>
              <a:spcAft>
                <a:spcPts val="0"/>
              </a:spcAft>
              <a:buClr>
                <a:srgbClr val="292929"/>
              </a:buClr>
              <a:buSzPts val="1600"/>
              <a:buChar char="●"/>
            </a:pPr>
            <a:r>
              <a:rPr lang="en-US" sz="1600">
                <a:solidFill>
                  <a:srgbClr val="292929"/>
                </a:solidFill>
              </a:rPr>
              <a:t>There was a setback in 2018 when the success rate fell to under 60%</a:t>
            </a:r>
            <a:endParaRPr sz="1600">
              <a:solidFill>
                <a:srgbClr val="292929"/>
              </a:solidFill>
            </a:endParaRPr>
          </a:p>
        </p:txBody>
      </p:sp>
      <p:sp>
        <p:nvSpPr>
          <p:cNvPr id="355" name="Google Shape;355;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56" name="Google Shape;356;p38"/>
          <p:cNvPicPr preferRelativeResize="0"/>
          <p:nvPr/>
        </p:nvPicPr>
        <p:blipFill>
          <a:blip r:embed="rId4">
            <a:alphaModFix/>
          </a:blip>
          <a:stretch>
            <a:fillRect/>
          </a:stretch>
        </p:blipFill>
        <p:spPr>
          <a:xfrm>
            <a:off x="5369763" y="1902750"/>
            <a:ext cx="5400675" cy="4114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grpSp>
        <p:nvGrpSpPr>
          <p:cNvPr id="363" name="Google Shape;363;p39"/>
          <p:cNvGrpSpPr/>
          <p:nvPr/>
        </p:nvGrpSpPr>
        <p:grpSpPr>
          <a:xfrm>
            <a:off x="933625" y="1979925"/>
            <a:ext cx="5466699" cy="877575"/>
            <a:chOff x="933625" y="1979925"/>
            <a:chExt cx="5466699" cy="877575"/>
          </a:xfrm>
        </p:grpSpPr>
        <p:pic>
          <p:nvPicPr>
            <p:cNvPr id="364" name="Google Shape;364;p39"/>
            <p:cNvPicPr preferRelativeResize="0"/>
            <p:nvPr/>
          </p:nvPicPr>
          <p:blipFill rotWithShape="1">
            <a:blip r:embed="rId4">
              <a:alphaModFix/>
            </a:blip>
            <a:srcRect b="9550" l="0" r="0" t="16985"/>
            <a:stretch/>
          </p:blipFill>
          <p:spPr>
            <a:xfrm>
              <a:off x="933625" y="2393825"/>
              <a:ext cx="5466699" cy="463675"/>
            </a:xfrm>
            <a:prstGeom prst="rect">
              <a:avLst/>
            </a:prstGeom>
            <a:noFill/>
            <a:ln cap="flat" cmpd="sng" w="9525">
              <a:solidFill>
                <a:schemeClr val="dk2"/>
              </a:solidFill>
              <a:prstDash val="solid"/>
              <a:round/>
              <a:headEnd len="sm" w="sm" type="none"/>
              <a:tailEnd len="sm" w="sm" type="none"/>
            </a:ln>
          </p:spPr>
        </p:pic>
        <p:sp>
          <p:nvSpPr>
            <p:cNvPr id="365" name="Google Shape;365;p39"/>
            <p:cNvSpPr txBox="1"/>
            <p:nvPr/>
          </p:nvSpPr>
          <p:spPr>
            <a:xfrm>
              <a:off x="2495325" y="1979925"/>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grpSp>
      <p:grpSp>
        <p:nvGrpSpPr>
          <p:cNvPr id="366" name="Google Shape;366;p39"/>
          <p:cNvGrpSpPr/>
          <p:nvPr/>
        </p:nvGrpSpPr>
        <p:grpSpPr>
          <a:xfrm>
            <a:off x="7577575" y="1979925"/>
            <a:ext cx="2297760" cy="4037624"/>
            <a:chOff x="7577575" y="1979925"/>
            <a:chExt cx="2297760" cy="4037624"/>
          </a:xfrm>
        </p:grpSpPr>
        <p:pic>
          <p:nvPicPr>
            <p:cNvPr id="367" name="Google Shape;367;p39"/>
            <p:cNvPicPr preferRelativeResize="0"/>
            <p:nvPr/>
          </p:nvPicPr>
          <p:blipFill>
            <a:blip r:embed="rId5">
              <a:alphaModFix/>
            </a:blip>
            <a:stretch>
              <a:fillRect/>
            </a:stretch>
          </p:blipFill>
          <p:spPr>
            <a:xfrm>
              <a:off x="7577575" y="2393825"/>
              <a:ext cx="2297760" cy="3623725"/>
            </a:xfrm>
            <a:prstGeom prst="rect">
              <a:avLst/>
            </a:prstGeom>
            <a:noFill/>
            <a:ln cap="flat" cmpd="sng" w="9525">
              <a:solidFill>
                <a:schemeClr val="dk2"/>
              </a:solidFill>
              <a:prstDash val="solid"/>
              <a:round/>
              <a:headEnd len="sm" w="sm" type="none"/>
              <a:tailEnd len="sm" w="sm" type="none"/>
            </a:ln>
          </p:spPr>
        </p:pic>
        <p:sp>
          <p:nvSpPr>
            <p:cNvPr id="368" name="Google Shape;368;p39"/>
            <p:cNvSpPr txBox="1"/>
            <p:nvPr/>
          </p:nvSpPr>
          <p:spPr>
            <a:xfrm>
              <a:off x="7752500" y="1979925"/>
              <a:ext cx="19479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Unique Launch Sites</a:t>
              </a:r>
              <a:endParaRPr b="1"/>
            </a:p>
          </p:txBody>
        </p:sp>
      </p:grpSp>
      <p:sp>
        <p:nvSpPr>
          <p:cNvPr id="369" name="Google Shape;369;p39"/>
          <p:cNvSpPr txBox="1"/>
          <p:nvPr/>
        </p:nvSpPr>
        <p:spPr>
          <a:xfrm>
            <a:off x="939650" y="3140050"/>
            <a:ext cx="5466600" cy="28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t>Using the SQL language we ask the computer to give us every launch site in the “Launch_Site” column without repeating their names.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376" name="Google Shape;376;p40"/>
          <p:cNvSpPr txBox="1"/>
          <p:nvPr/>
        </p:nvSpPr>
        <p:spPr>
          <a:xfrm>
            <a:off x="7104150" y="197992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Launch Sites beginning with ‘CCA’</a:t>
            </a:r>
            <a:endParaRPr b="1"/>
          </a:p>
        </p:txBody>
      </p:sp>
      <p:sp>
        <p:nvSpPr>
          <p:cNvPr id="377" name="Google Shape;377;p40"/>
          <p:cNvSpPr txBox="1"/>
          <p:nvPr/>
        </p:nvSpPr>
        <p:spPr>
          <a:xfrm>
            <a:off x="939650" y="3140050"/>
            <a:ext cx="5466600" cy="28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t>Using the SQL language we ask the computer to give us the </a:t>
            </a:r>
            <a:r>
              <a:rPr lang="en-US" sz="1600"/>
              <a:t>first</a:t>
            </a:r>
            <a:r>
              <a:rPr lang="en-US" sz="1600"/>
              <a:t> five rows where the “Launch_Site” column starts with ‘CCA’.</a:t>
            </a:r>
            <a:endParaRPr sz="1600"/>
          </a:p>
        </p:txBody>
      </p:sp>
      <p:pic>
        <p:nvPicPr>
          <p:cNvPr id="378" name="Google Shape;378;p40"/>
          <p:cNvPicPr preferRelativeResize="0"/>
          <p:nvPr/>
        </p:nvPicPr>
        <p:blipFill>
          <a:blip r:embed="rId4">
            <a:alphaModFix/>
          </a:blip>
          <a:stretch>
            <a:fillRect/>
          </a:stretch>
        </p:blipFill>
        <p:spPr>
          <a:xfrm>
            <a:off x="7104150" y="2503625"/>
            <a:ext cx="4280600" cy="2073325"/>
          </a:xfrm>
          <a:prstGeom prst="rect">
            <a:avLst/>
          </a:prstGeom>
          <a:noFill/>
          <a:ln cap="flat" cmpd="sng" w="9525">
            <a:solidFill>
              <a:schemeClr val="dk2"/>
            </a:solidFill>
            <a:prstDash val="solid"/>
            <a:round/>
            <a:headEnd len="sm" w="sm" type="none"/>
            <a:tailEnd len="sm" w="sm" type="none"/>
          </a:ln>
        </p:spPr>
      </p:pic>
      <p:grpSp>
        <p:nvGrpSpPr>
          <p:cNvPr id="379" name="Google Shape;379;p40"/>
          <p:cNvGrpSpPr/>
          <p:nvPr/>
        </p:nvGrpSpPr>
        <p:grpSpPr>
          <a:xfrm>
            <a:off x="245825" y="2017050"/>
            <a:ext cx="6331940" cy="886775"/>
            <a:chOff x="245825" y="2017050"/>
            <a:chExt cx="6331940" cy="886775"/>
          </a:xfrm>
        </p:grpSpPr>
        <p:sp>
          <p:nvSpPr>
            <p:cNvPr id="380" name="Google Shape;380;p40"/>
            <p:cNvSpPr txBox="1"/>
            <p:nvPr/>
          </p:nvSpPr>
          <p:spPr>
            <a:xfrm>
              <a:off x="2463200" y="2017050"/>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pic>
          <p:nvPicPr>
            <p:cNvPr id="381" name="Google Shape;381;p40"/>
            <p:cNvPicPr preferRelativeResize="0"/>
            <p:nvPr/>
          </p:nvPicPr>
          <p:blipFill rotWithShape="1">
            <a:blip r:embed="rId5">
              <a:alphaModFix/>
            </a:blip>
            <a:srcRect b="37132" l="0" r="0" t="8356"/>
            <a:stretch/>
          </p:blipFill>
          <p:spPr>
            <a:xfrm>
              <a:off x="245825" y="2503625"/>
              <a:ext cx="6331940" cy="400200"/>
            </a:xfrm>
            <a:prstGeom prst="rect">
              <a:avLst/>
            </a:prstGeom>
            <a:noFill/>
            <a:ln cap="flat" cmpd="sng" w="9525">
              <a:solidFill>
                <a:schemeClr val="dk2"/>
              </a:solidFill>
              <a:prstDash val="solid"/>
              <a:round/>
              <a:headEnd len="sm" w="sm" type="none"/>
              <a:tailEnd len="sm" w="sm" type="none"/>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388" name="Google Shape;388;p41"/>
          <p:cNvSpPr txBox="1"/>
          <p:nvPr/>
        </p:nvSpPr>
        <p:spPr>
          <a:xfrm>
            <a:off x="7104150" y="197992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Total Payload Mass</a:t>
            </a:r>
            <a:endParaRPr b="1"/>
          </a:p>
        </p:txBody>
      </p:sp>
      <p:sp>
        <p:nvSpPr>
          <p:cNvPr id="389" name="Google Shape;389;p41"/>
          <p:cNvSpPr txBox="1"/>
          <p:nvPr/>
        </p:nvSpPr>
        <p:spPr>
          <a:xfrm>
            <a:off x="939650" y="3216250"/>
            <a:ext cx="5466600" cy="28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t>Using the SQL language we ask the computer to give us the total payload mass in K</a:t>
            </a:r>
            <a:r>
              <a:rPr lang="en-US" sz="1600"/>
              <a:t>g</a:t>
            </a:r>
            <a:r>
              <a:rPr lang="en-US" sz="1600"/>
              <a:t> carried by boosters launched by NASA (CRS).</a:t>
            </a:r>
            <a:endParaRPr sz="1600"/>
          </a:p>
        </p:txBody>
      </p:sp>
      <p:grpSp>
        <p:nvGrpSpPr>
          <p:cNvPr id="390" name="Google Shape;390;p41"/>
          <p:cNvGrpSpPr/>
          <p:nvPr/>
        </p:nvGrpSpPr>
        <p:grpSpPr>
          <a:xfrm>
            <a:off x="254935" y="2017050"/>
            <a:ext cx="6313726" cy="1035625"/>
            <a:chOff x="254935" y="2017050"/>
            <a:chExt cx="6313726" cy="1035625"/>
          </a:xfrm>
        </p:grpSpPr>
        <p:sp>
          <p:nvSpPr>
            <p:cNvPr id="391" name="Google Shape;391;p41"/>
            <p:cNvSpPr txBox="1"/>
            <p:nvPr/>
          </p:nvSpPr>
          <p:spPr>
            <a:xfrm>
              <a:off x="2463200" y="2017050"/>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pic>
          <p:nvPicPr>
            <p:cNvPr id="392" name="Google Shape;392;p41"/>
            <p:cNvPicPr preferRelativeResize="0"/>
            <p:nvPr/>
          </p:nvPicPr>
          <p:blipFill rotWithShape="1">
            <a:blip r:embed="rId4">
              <a:alphaModFix/>
            </a:blip>
            <a:srcRect b="24795" l="0" r="0" t="0"/>
            <a:stretch/>
          </p:blipFill>
          <p:spPr>
            <a:xfrm>
              <a:off x="254935" y="2503625"/>
              <a:ext cx="6313726" cy="549050"/>
            </a:xfrm>
            <a:prstGeom prst="rect">
              <a:avLst/>
            </a:prstGeom>
            <a:noFill/>
            <a:ln cap="flat" cmpd="sng" w="9525">
              <a:solidFill>
                <a:schemeClr val="dk2"/>
              </a:solidFill>
              <a:prstDash val="solid"/>
              <a:round/>
              <a:headEnd len="sm" w="sm" type="none"/>
              <a:tailEnd len="sm" w="sm" type="none"/>
            </a:ln>
          </p:spPr>
        </p:pic>
      </p:grpSp>
      <p:pic>
        <p:nvPicPr>
          <p:cNvPr id="393" name="Google Shape;393;p41"/>
          <p:cNvPicPr preferRelativeResize="0"/>
          <p:nvPr/>
        </p:nvPicPr>
        <p:blipFill>
          <a:blip r:embed="rId5">
            <a:alphaModFix/>
          </a:blip>
          <a:stretch>
            <a:fillRect/>
          </a:stretch>
        </p:blipFill>
        <p:spPr>
          <a:xfrm>
            <a:off x="6934161" y="2476425"/>
            <a:ext cx="3571875" cy="1371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
        <p:nvSpPr>
          <p:cNvPr id="400" name="Google Shape;400;p42"/>
          <p:cNvSpPr txBox="1"/>
          <p:nvPr/>
        </p:nvSpPr>
        <p:spPr>
          <a:xfrm>
            <a:off x="7104150" y="197992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Average Payload Mass by F9 v1.1</a:t>
            </a:r>
            <a:endParaRPr b="1"/>
          </a:p>
        </p:txBody>
      </p:sp>
      <p:sp>
        <p:nvSpPr>
          <p:cNvPr id="401" name="Google Shape;401;p42"/>
          <p:cNvSpPr txBox="1"/>
          <p:nvPr/>
        </p:nvSpPr>
        <p:spPr>
          <a:xfrm>
            <a:off x="939650" y="3368650"/>
            <a:ext cx="5466600" cy="28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t>Using the SQL language we ask the computer to give us the average payload mass in Kg carried by F9 v1.1 boosters.</a:t>
            </a:r>
            <a:endParaRPr sz="1600"/>
          </a:p>
        </p:txBody>
      </p:sp>
      <p:sp>
        <p:nvSpPr>
          <p:cNvPr id="402" name="Google Shape;402;p42"/>
          <p:cNvSpPr txBox="1"/>
          <p:nvPr/>
        </p:nvSpPr>
        <p:spPr>
          <a:xfrm>
            <a:off x="2463200" y="2017050"/>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pic>
        <p:nvPicPr>
          <p:cNvPr id="403" name="Google Shape;403;p42"/>
          <p:cNvPicPr preferRelativeResize="0"/>
          <p:nvPr/>
        </p:nvPicPr>
        <p:blipFill rotWithShape="1">
          <a:blip r:embed="rId4">
            <a:alphaModFix/>
          </a:blip>
          <a:srcRect b="11106" l="0" r="0" t="9389"/>
          <a:stretch/>
        </p:blipFill>
        <p:spPr>
          <a:xfrm>
            <a:off x="254938" y="2476422"/>
            <a:ext cx="6313725" cy="752978"/>
          </a:xfrm>
          <a:prstGeom prst="rect">
            <a:avLst/>
          </a:prstGeom>
          <a:noFill/>
          <a:ln cap="flat" cmpd="sng" w="9525">
            <a:solidFill>
              <a:schemeClr val="dk2"/>
            </a:solidFill>
            <a:prstDash val="solid"/>
            <a:round/>
            <a:headEnd len="sm" w="sm" type="none"/>
            <a:tailEnd len="sm" w="sm" type="none"/>
          </a:ln>
        </p:spPr>
      </p:pic>
      <p:pic>
        <p:nvPicPr>
          <p:cNvPr id="404" name="Google Shape;404;p42"/>
          <p:cNvPicPr preferRelativeResize="0"/>
          <p:nvPr/>
        </p:nvPicPr>
        <p:blipFill>
          <a:blip r:embed="rId5">
            <a:alphaModFix/>
          </a:blip>
          <a:stretch>
            <a:fillRect/>
          </a:stretch>
        </p:blipFill>
        <p:spPr>
          <a:xfrm>
            <a:off x="6934150" y="2476434"/>
            <a:ext cx="3605950" cy="124224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
        <p:nvSpPr>
          <p:cNvPr id="411" name="Google Shape;411;p43"/>
          <p:cNvSpPr txBox="1"/>
          <p:nvPr/>
        </p:nvSpPr>
        <p:spPr>
          <a:xfrm>
            <a:off x="939650" y="3368650"/>
            <a:ext cx="5466600" cy="28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t>Using the SQL language we ask the computer to give us the date when the outcome of a landing on a ground pad was </a:t>
            </a:r>
            <a:r>
              <a:rPr lang="en-US" sz="1600"/>
              <a:t>successful</a:t>
            </a:r>
            <a:r>
              <a:rPr lang="en-US" sz="1600"/>
              <a:t> for the first time.</a:t>
            </a:r>
            <a:endParaRPr sz="1600"/>
          </a:p>
        </p:txBody>
      </p:sp>
      <p:grpSp>
        <p:nvGrpSpPr>
          <p:cNvPr id="412" name="Google Shape;412;p43"/>
          <p:cNvGrpSpPr/>
          <p:nvPr/>
        </p:nvGrpSpPr>
        <p:grpSpPr>
          <a:xfrm>
            <a:off x="6934150" y="1979925"/>
            <a:ext cx="4384290" cy="1249474"/>
            <a:chOff x="6934150" y="1979925"/>
            <a:chExt cx="4384290" cy="1249474"/>
          </a:xfrm>
        </p:grpSpPr>
        <p:sp>
          <p:nvSpPr>
            <p:cNvPr id="413" name="Google Shape;413;p43"/>
            <p:cNvSpPr txBox="1"/>
            <p:nvPr/>
          </p:nvSpPr>
          <p:spPr>
            <a:xfrm>
              <a:off x="7104150" y="197992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Date</a:t>
              </a:r>
              <a:endParaRPr b="1"/>
            </a:p>
          </p:txBody>
        </p:sp>
        <p:pic>
          <p:nvPicPr>
            <p:cNvPr id="414" name="Google Shape;414;p43"/>
            <p:cNvPicPr preferRelativeResize="0"/>
            <p:nvPr/>
          </p:nvPicPr>
          <p:blipFill>
            <a:blip r:embed="rId4">
              <a:alphaModFix/>
            </a:blip>
            <a:stretch>
              <a:fillRect/>
            </a:stretch>
          </p:blipFill>
          <p:spPr>
            <a:xfrm>
              <a:off x="6934150" y="2476424"/>
              <a:ext cx="4384290" cy="752975"/>
            </a:xfrm>
            <a:prstGeom prst="rect">
              <a:avLst/>
            </a:prstGeom>
            <a:noFill/>
            <a:ln cap="flat" cmpd="sng" w="9525">
              <a:solidFill>
                <a:schemeClr val="dk2"/>
              </a:solidFill>
              <a:prstDash val="solid"/>
              <a:round/>
              <a:headEnd len="sm" w="sm" type="none"/>
              <a:tailEnd len="sm" w="sm" type="none"/>
            </a:ln>
          </p:spPr>
        </p:pic>
      </p:grpSp>
      <p:grpSp>
        <p:nvGrpSpPr>
          <p:cNvPr id="415" name="Google Shape;415;p43"/>
          <p:cNvGrpSpPr/>
          <p:nvPr/>
        </p:nvGrpSpPr>
        <p:grpSpPr>
          <a:xfrm>
            <a:off x="254950" y="2017050"/>
            <a:ext cx="6313700" cy="1201537"/>
            <a:chOff x="254950" y="2017050"/>
            <a:chExt cx="6313700" cy="1201537"/>
          </a:xfrm>
        </p:grpSpPr>
        <p:sp>
          <p:nvSpPr>
            <p:cNvPr id="416" name="Google Shape;416;p43"/>
            <p:cNvSpPr txBox="1"/>
            <p:nvPr/>
          </p:nvSpPr>
          <p:spPr>
            <a:xfrm>
              <a:off x="2463200" y="2017050"/>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pic>
          <p:nvPicPr>
            <p:cNvPr id="417" name="Google Shape;417;p43"/>
            <p:cNvPicPr preferRelativeResize="0"/>
            <p:nvPr/>
          </p:nvPicPr>
          <p:blipFill>
            <a:blip r:embed="rId5">
              <a:alphaModFix/>
            </a:blip>
            <a:stretch>
              <a:fillRect/>
            </a:stretch>
          </p:blipFill>
          <p:spPr>
            <a:xfrm>
              <a:off x="254950" y="2487245"/>
              <a:ext cx="6313700" cy="731343"/>
            </a:xfrm>
            <a:prstGeom prst="rect">
              <a:avLst/>
            </a:prstGeom>
            <a:noFill/>
            <a:ln cap="flat" cmpd="sng" w="9525">
              <a:solidFill>
                <a:schemeClr val="dk2"/>
              </a:solidFill>
              <a:prstDash val="solid"/>
              <a:round/>
              <a:headEnd len="sm" w="sm" type="none"/>
              <a:tailEnd len="sm" w="sm" type="none"/>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932075" y="1910250"/>
            <a:ext cx="6613200" cy="4115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200">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t/>
            </a:r>
            <a:endParaRPr sz="1983">
              <a:solidFill>
                <a:srgbClr val="292929"/>
              </a:solidFill>
            </a:endParaRPr>
          </a:p>
          <a:p>
            <a:pPr indent="-348220" lvl="0" marL="457200" marR="0" rtl="0" algn="l">
              <a:lnSpc>
                <a:spcPct val="100000"/>
              </a:lnSpc>
              <a:spcBef>
                <a:spcPts val="0"/>
              </a:spcBef>
              <a:spcAft>
                <a:spcPts val="0"/>
              </a:spcAft>
              <a:buClr>
                <a:srgbClr val="434343"/>
              </a:buClr>
              <a:buSzPts val="1884"/>
              <a:buChar char="•"/>
            </a:pPr>
            <a:r>
              <a:rPr lang="en-US" sz="1883">
                <a:solidFill>
                  <a:srgbClr val="434343"/>
                </a:solidFill>
              </a:rPr>
              <a:t>Data Collection via API and Web Scraping</a:t>
            </a:r>
            <a:endParaRPr sz="1883">
              <a:solidFill>
                <a:srgbClr val="434343"/>
              </a:solidFill>
            </a:endParaRPr>
          </a:p>
          <a:p>
            <a:pPr indent="-348220" lvl="0" marL="457200" marR="0" rtl="0" algn="l">
              <a:lnSpc>
                <a:spcPct val="100000"/>
              </a:lnSpc>
              <a:spcBef>
                <a:spcPts val="0"/>
              </a:spcBef>
              <a:spcAft>
                <a:spcPts val="0"/>
              </a:spcAft>
              <a:buClr>
                <a:srgbClr val="434343"/>
              </a:buClr>
              <a:buSzPts val="1884"/>
              <a:buChar char="•"/>
            </a:pPr>
            <a:r>
              <a:rPr lang="en-US" sz="1883">
                <a:solidFill>
                  <a:srgbClr val="434343"/>
                </a:solidFill>
              </a:rPr>
              <a:t>Data Visualization for EDA</a:t>
            </a:r>
            <a:endParaRPr sz="1883">
              <a:solidFill>
                <a:srgbClr val="434343"/>
              </a:solidFill>
            </a:endParaRPr>
          </a:p>
          <a:p>
            <a:pPr indent="-348220" lvl="0" marL="457200" marR="0" rtl="0" algn="l">
              <a:lnSpc>
                <a:spcPct val="100000"/>
              </a:lnSpc>
              <a:spcBef>
                <a:spcPts val="0"/>
              </a:spcBef>
              <a:spcAft>
                <a:spcPts val="0"/>
              </a:spcAft>
              <a:buClr>
                <a:srgbClr val="434343"/>
              </a:buClr>
              <a:buSzPts val="1884"/>
              <a:buChar char="•"/>
            </a:pPr>
            <a:r>
              <a:rPr lang="en-US" sz="1883">
                <a:solidFill>
                  <a:srgbClr val="434343"/>
                </a:solidFill>
              </a:rPr>
              <a:t>SQL for EDA</a:t>
            </a:r>
            <a:endParaRPr sz="1883">
              <a:solidFill>
                <a:srgbClr val="434343"/>
              </a:solidFill>
            </a:endParaRPr>
          </a:p>
          <a:p>
            <a:pPr indent="-348220" lvl="0" marL="457200" marR="0" rtl="0" algn="l">
              <a:lnSpc>
                <a:spcPct val="100000"/>
              </a:lnSpc>
              <a:spcBef>
                <a:spcPts val="0"/>
              </a:spcBef>
              <a:spcAft>
                <a:spcPts val="0"/>
              </a:spcAft>
              <a:buClr>
                <a:srgbClr val="434343"/>
              </a:buClr>
              <a:buSzPts val="1884"/>
              <a:buChar char="•"/>
            </a:pPr>
            <a:r>
              <a:rPr lang="en-US" sz="1883">
                <a:solidFill>
                  <a:srgbClr val="434343"/>
                </a:solidFill>
              </a:rPr>
              <a:t>Interactive Map with folium library</a:t>
            </a:r>
            <a:endParaRPr sz="1883">
              <a:solidFill>
                <a:srgbClr val="434343"/>
              </a:solidFill>
            </a:endParaRPr>
          </a:p>
          <a:p>
            <a:pPr indent="-348220" lvl="0" marL="457200" marR="0" rtl="0" algn="l">
              <a:lnSpc>
                <a:spcPct val="100000"/>
              </a:lnSpc>
              <a:spcBef>
                <a:spcPts val="0"/>
              </a:spcBef>
              <a:spcAft>
                <a:spcPts val="0"/>
              </a:spcAft>
              <a:buClr>
                <a:srgbClr val="434343"/>
              </a:buClr>
              <a:buSzPts val="1884"/>
              <a:buChar char="•"/>
            </a:pPr>
            <a:r>
              <a:rPr lang="en-US" sz="1883">
                <a:solidFill>
                  <a:srgbClr val="434343"/>
                </a:solidFill>
              </a:rPr>
              <a:t>Dashboard with Plotly Dash library</a:t>
            </a:r>
            <a:endParaRPr sz="1883">
              <a:solidFill>
                <a:srgbClr val="434343"/>
              </a:solidFill>
            </a:endParaRPr>
          </a:p>
          <a:p>
            <a:pPr indent="-348220" lvl="0" marL="457200" marR="0" rtl="0" algn="l">
              <a:lnSpc>
                <a:spcPct val="100000"/>
              </a:lnSpc>
              <a:spcBef>
                <a:spcPts val="0"/>
              </a:spcBef>
              <a:spcAft>
                <a:spcPts val="0"/>
              </a:spcAft>
              <a:buClr>
                <a:srgbClr val="434343"/>
              </a:buClr>
              <a:buSzPts val="1884"/>
              <a:buChar char="•"/>
            </a:pPr>
            <a:r>
              <a:rPr lang="en-US" sz="1883">
                <a:solidFill>
                  <a:srgbClr val="434343"/>
                </a:solidFill>
              </a:rPr>
              <a:t>Predictive Analysis via ML techniques</a:t>
            </a:r>
            <a:endParaRPr sz="1883">
              <a:solidFill>
                <a:srgbClr val="434343"/>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solidFill>
                <a:srgbClr val="292929"/>
              </a:solidFill>
              <a:latin typeface="Arial"/>
              <a:ea typeface="Arial"/>
              <a:cs typeface="Arial"/>
              <a:sym typeface="Arial"/>
            </a:endParaRPr>
          </a:p>
          <a:p>
            <a:pPr indent="-346075" lvl="0" marL="457200" marR="0" rtl="0" algn="l">
              <a:lnSpc>
                <a:spcPct val="100000"/>
              </a:lnSpc>
              <a:spcBef>
                <a:spcPts val="0"/>
              </a:spcBef>
              <a:spcAft>
                <a:spcPts val="0"/>
              </a:spcAft>
              <a:buClr>
                <a:srgbClr val="434343"/>
              </a:buClr>
              <a:buSzPts val="1850"/>
              <a:buChar char="•"/>
            </a:pPr>
            <a:r>
              <a:rPr lang="en-US" sz="1850">
                <a:solidFill>
                  <a:srgbClr val="434343"/>
                </a:solidFill>
              </a:rPr>
              <a:t>Exploratory Data Analysis Rresults</a:t>
            </a:r>
            <a:endParaRPr sz="1850">
              <a:solidFill>
                <a:srgbClr val="434343"/>
              </a:solidFill>
            </a:endParaRPr>
          </a:p>
          <a:p>
            <a:pPr indent="-346075" lvl="0" marL="457200" marR="0" rtl="0" algn="l">
              <a:lnSpc>
                <a:spcPct val="100000"/>
              </a:lnSpc>
              <a:spcBef>
                <a:spcPts val="0"/>
              </a:spcBef>
              <a:spcAft>
                <a:spcPts val="0"/>
              </a:spcAft>
              <a:buClr>
                <a:srgbClr val="434343"/>
              </a:buClr>
              <a:buSzPts val="1850"/>
              <a:buChar char="•"/>
            </a:pPr>
            <a:r>
              <a:rPr lang="en-US" sz="1850">
                <a:solidFill>
                  <a:srgbClr val="434343"/>
                </a:solidFill>
              </a:rPr>
              <a:t>Interactive Map and Dashboard Results</a:t>
            </a:r>
            <a:endParaRPr sz="1850">
              <a:solidFill>
                <a:srgbClr val="434343"/>
              </a:solidFill>
            </a:endParaRPr>
          </a:p>
          <a:p>
            <a:pPr indent="-346075" lvl="0" marL="457200" marR="0" rtl="0" algn="l">
              <a:lnSpc>
                <a:spcPct val="100000"/>
              </a:lnSpc>
              <a:spcBef>
                <a:spcPts val="0"/>
              </a:spcBef>
              <a:spcAft>
                <a:spcPts val="0"/>
              </a:spcAft>
              <a:buClr>
                <a:srgbClr val="434343"/>
              </a:buClr>
              <a:buSzPts val="1850"/>
              <a:buChar char="•"/>
            </a:pPr>
            <a:r>
              <a:rPr lang="en-US" sz="1850">
                <a:solidFill>
                  <a:srgbClr val="434343"/>
                </a:solidFill>
              </a:rPr>
              <a:t>Predictive Analysis Results</a:t>
            </a:r>
            <a:endParaRPr sz="1850">
              <a:solidFill>
                <a:srgbClr val="434343"/>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
        <p:nvSpPr>
          <p:cNvPr id="424" name="Google Shape;424;p44"/>
          <p:cNvSpPr txBox="1"/>
          <p:nvPr/>
        </p:nvSpPr>
        <p:spPr>
          <a:xfrm>
            <a:off x="939650" y="3673450"/>
            <a:ext cx="5466600" cy="24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t>Using the SQL language we ask the computer to give us the of Booster Versions which have landed </a:t>
            </a:r>
            <a:r>
              <a:rPr lang="en-US" sz="1600"/>
              <a:t>successfully</a:t>
            </a:r>
            <a:r>
              <a:rPr lang="en-US" sz="1600"/>
              <a:t> on drone ships with payload between 4000 and 6000 kg.</a:t>
            </a:r>
            <a:endParaRPr sz="1600"/>
          </a:p>
        </p:txBody>
      </p:sp>
      <p:sp>
        <p:nvSpPr>
          <p:cNvPr id="425" name="Google Shape;425;p44"/>
          <p:cNvSpPr txBox="1"/>
          <p:nvPr/>
        </p:nvSpPr>
        <p:spPr>
          <a:xfrm>
            <a:off x="7104150" y="197992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List of Booster Versions</a:t>
            </a:r>
            <a:endParaRPr b="1"/>
          </a:p>
        </p:txBody>
      </p:sp>
      <p:sp>
        <p:nvSpPr>
          <p:cNvPr id="426" name="Google Shape;426;p44"/>
          <p:cNvSpPr txBox="1"/>
          <p:nvPr/>
        </p:nvSpPr>
        <p:spPr>
          <a:xfrm>
            <a:off x="2463200" y="2017050"/>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pic>
        <p:nvPicPr>
          <p:cNvPr id="427" name="Google Shape;427;p44"/>
          <p:cNvPicPr preferRelativeResize="0"/>
          <p:nvPr/>
        </p:nvPicPr>
        <p:blipFill>
          <a:blip r:embed="rId4">
            <a:alphaModFix/>
          </a:blip>
          <a:stretch>
            <a:fillRect/>
          </a:stretch>
        </p:blipFill>
        <p:spPr>
          <a:xfrm>
            <a:off x="635950" y="2487137"/>
            <a:ext cx="6313699" cy="1079463"/>
          </a:xfrm>
          <a:prstGeom prst="rect">
            <a:avLst/>
          </a:prstGeom>
          <a:noFill/>
          <a:ln cap="flat" cmpd="sng" w="9525">
            <a:solidFill>
              <a:schemeClr val="dk2"/>
            </a:solidFill>
            <a:prstDash val="solid"/>
            <a:round/>
            <a:headEnd len="sm" w="sm" type="none"/>
            <a:tailEnd len="sm" w="sm" type="none"/>
          </a:ln>
        </p:spPr>
      </p:pic>
      <p:pic>
        <p:nvPicPr>
          <p:cNvPr id="428" name="Google Shape;428;p44"/>
          <p:cNvPicPr preferRelativeResize="0"/>
          <p:nvPr/>
        </p:nvPicPr>
        <p:blipFill>
          <a:blip r:embed="rId5">
            <a:alphaModFix/>
          </a:blip>
          <a:stretch>
            <a:fillRect/>
          </a:stretch>
        </p:blipFill>
        <p:spPr>
          <a:xfrm>
            <a:off x="7778725" y="2487125"/>
            <a:ext cx="2003722" cy="258741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4" name="Google Shape;434;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435" name="Google Shape;435;p45"/>
          <p:cNvSpPr txBox="1"/>
          <p:nvPr/>
        </p:nvSpPr>
        <p:spPr>
          <a:xfrm>
            <a:off x="7104150" y="197992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Success and Failure</a:t>
            </a:r>
            <a:endParaRPr b="1"/>
          </a:p>
        </p:txBody>
      </p:sp>
      <p:sp>
        <p:nvSpPr>
          <p:cNvPr id="436" name="Google Shape;436;p45"/>
          <p:cNvSpPr txBox="1"/>
          <p:nvPr/>
        </p:nvSpPr>
        <p:spPr>
          <a:xfrm>
            <a:off x="939650" y="3140050"/>
            <a:ext cx="5466600" cy="28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t>Using the SQL language we ask the computer to create two columns summarizing the outcomes of missions as success or failure.</a:t>
            </a:r>
            <a:endParaRPr sz="1600"/>
          </a:p>
        </p:txBody>
      </p:sp>
      <p:sp>
        <p:nvSpPr>
          <p:cNvPr id="437" name="Google Shape;437;p45"/>
          <p:cNvSpPr txBox="1"/>
          <p:nvPr/>
        </p:nvSpPr>
        <p:spPr>
          <a:xfrm>
            <a:off x="2463200" y="2017050"/>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pic>
        <p:nvPicPr>
          <p:cNvPr id="438" name="Google Shape;438;p45"/>
          <p:cNvPicPr preferRelativeResize="0"/>
          <p:nvPr/>
        </p:nvPicPr>
        <p:blipFill>
          <a:blip r:embed="rId4">
            <a:alphaModFix/>
          </a:blip>
          <a:stretch>
            <a:fillRect/>
          </a:stretch>
        </p:blipFill>
        <p:spPr>
          <a:xfrm>
            <a:off x="7417913" y="2476425"/>
            <a:ext cx="2638425" cy="1076325"/>
          </a:xfrm>
          <a:prstGeom prst="rect">
            <a:avLst/>
          </a:prstGeom>
          <a:noFill/>
          <a:ln cap="flat" cmpd="sng" w="9525">
            <a:solidFill>
              <a:schemeClr val="dk2"/>
            </a:solidFill>
            <a:prstDash val="solid"/>
            <a:round/>
            <a:headEnd len="sm" w="sm" type="none"/>
            <a:tailEnd len="sm" w="sm" type="none"/>
          </a:ln>
        </p:spPr>
      </p:pic>
      <p:pic>
        <p:nvPicPr>
          <p:cNvPr id="439" name="Google Shape;439;p45"/>
          <p:cNvPicPr preferRelativeResize="0"/>
          <p:nvPr/>
        </p:nvPicPr>
        <p:blipFill rotWithShape="1">
          <a:blip r:embed="rId5">
            <a:alphaModFix/>
          </a:blip>
          <a:srcRect b="46769" l="0" r="0" t="6878"/>
          <a:stretch/>
        </p:blipFill>
        <p:spPr>
          <a:xfrm>
            <a:off x="407350" y="2476425"/>
            <a:ext cx="6639449" cy="3570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5" name="Google Shape;445;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446" name="Google Shape;446;p46"/>
          <p:cNvSpPr txBox="1"/>
          <p:nvPr/>
        </p:nvSpPr>
        <p:spPr>
          <a:xfrm>
            <a:off x="7104150" y="197992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List of Booster Versions</a:t>
            </a:r>
            <a:endParaRPr b="1"/>
          </a:p>
        </p:txBody>
      </p:sp>
      <p:sp>
        <p:nvSpPr>
          <p:cNvPr id="447" name="Google Shape;447;p46"/>
          <p:cNvSpPr txBox="1"/>
          <p:nvPr/>
        </p:nvSpPr>
        <p:spPr>
          <a:xfrm>
            <a:off x="939650" y="3140050"/>
            <a:ext cx="5466600" cy="28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t>Using the SQL language we ask the computer to list the booster version having carried the maximum payload.</a:t>
            </a:r>
            <a:endParaRPr sz="1600"/>
          </a:p>
        </p:txBody>
      </p:sp>
      <p:sp>
        <p:nvSpPr>
          <p:cNvPr id="448" name="Google Shape;448;p46"/>
          <p:cNvSpPr txBox="1"/>
          <p:nvPr/>
        </p:nvSpPr>
        <p:spPr>
          <a:xfrm>
            <a:off x="2463200" y="2017050"/>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pic>
        <p:nvPicPr>
          <p:cNvPr id="449" name="Google Shape;449;p46"/>
          <p:cNvPicPr preferRelativeResize="0"/>
          <p:nvPr/>
        </p:nvPicPr>
        <p:blipFill>
          <a:blip r:embed="rId4">
            <a:alphaModFix/>
          </a:blip>
          <a:stretch>
            <a:fillRect/>
          </a:stretch>
        </p:blipFill>
        <p:spPr>
          <a:xfrm>
            <a:off x="8137921" y="2489350"/>
            <a:ext cx="1164362" cy="3915900"/>
          </a:xfrm>
          <a:prstGeom prst="rect">
            <a:avLst/>
          </a:prstGeom>
          <a:noFill/>
          <a:ln cap="flat" cmpd="sng" w="9525">
            <a:solidFill>
              <a:schemeClr val="dk2"/>
            </a:solidFill>
            <a:prstDash val="solid"/>
            <a:round/>
            <a:headEnd len="sm" w="sm" type="none"/>
            <a:tailEnd len="sm" w="sm" type="none"/>
          </a:ln>
        </p:spPr>
      </p:pic>
      <p:pic>
        <p:nvPicPr>
          <p:cNvPr id="450" name="Google Shape;450;p46"/>
          <p:cNvPicPr preferRelativeResize="0"/>
          <p:nvPr/>
        </p:nvPicPr>
        <p:blipFill rotWithShape="1">
          <a:blip r:embed="rId5">
            <a:alphaModFix/>
          </a:blip>
          <a:srcRect b="12632" l="0" r="0" t="26691"/>
          <a:stretch/>
        </p:blipFill>
        <p:spPr>
          <a:xfrm>
            <a:off x="581825" y="2489362"/>
            <a:ext cx="6639451" cy="46728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6" name="Google Shape;456;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457" name="Google Shape;457;p47"/>
          <p:cNvSpPr txBox="1"/>
          <p:nvPr/>
        </p:nvSpPr>
        <p:spPr>
          <a:xfrm>
            <a:off x="7104150" y="197992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List of Booster Versions</a:t>
            </a:r>
            <a:endParaRPr b="1"/>
          </a:p>
        </p:txBody>
      </p:sp>
      <p:sp>
        <p:nvSpPr>
          <p:cNvPr id="458" name="Google Shape;458;p47"/>
          <p:cNvSpPr txBox="1"/>
          <p:nvPr/>
        </p:nvSpPr>
        <p:spPr>
          <a:xfrm>
            <a:off x="939650" y="3292450"/>
            <a:ext cx="5466600" cy="28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t>Using the SQL language we ask the computer to show us the month, landing outcome, booster version and launch site in 2015 when the landing outcome was a failure.</a:t>
            </a:r>
            <a:endParaRPr sz="1600"/>
          </a:p>
        </p:txBody>
      </p:sp>
      <p:sp>
        <p:nvSpPr>
          <p:cNvPr id="459" name="Google Shape;459;p47"/>
          <p:cNvSpPr txBox="1"/>
          <p:nvPr/>
        </p:nvSpPr>
        <p:spPr>
          <a:xfrm>
            <a:off x="2463200" y="2017050"/>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pic>
        <p:nvPicPr>
          <p:cNvPr id="460" name="Google Shape;460;p47"/>
          <p:cNvPicPr preferRelativeResize="0"/>
          <p:nvPr/>
        </p:nvPicPr>
        <p:blipFill>
          <a:blip r:embed="rId4">
            <a:alphaModFix/>
          </a:blip>
          <a:stretch>
            <a:fillRect/>
          </a:stretch>
        </p:blipFill>
        <p:spPr>
          <a:xfrm>
            <a:off x="7450925" y="2489350"/>
            <a:ext cx="4118975" cy="962800"/>
          </a:xfrm>
          <a:prstGeom prst="rect">
            <a:avLst/>
          </a:prstGeom>
          <a:noFill/>
          <a:ln cap="flat" cmpd="sng" w="9525">
            <a:solidFill>
              <a:schemeClr val="dk2"/>
            </a:solidFill>
            <a:prstDash val="solid"/>
            <a:round/>
            <a:headEnd len="sm" w="sm" type="none"/>
            <a:tailEnd len="sm" w="sm" type="none"/>
          </a:ln>
        </p:spPr>
      </p:pic>
      <p:pic>
        <p:nvPicPr>
          <p:cNvPr id="461" name="Google Shape;461;p47"/>
          <p:cNvPicPr preferRelativeResize="0"/>
          <p:nvPr/>
        </p:nvPicPr>
        <p:blipFill rotWithShape="1">
          <a:blip r:embed="rId5">
            <a:alphaModFix/>
          </a:blip>
          <a:srcRect b="0" l="0" r="0" t="11933"/>
          <a:stretch/>
        </p:blipFill>
        <p:spPr>
          <a:xfrm>
            <a:off x="581825" y="2489345"/>
            <a:ext cx="6533575" cy="66390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7" name="Google Shape;467;p4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468" name="Google Shape;468;p48"/>
          <p:cNvSpPr txBox="1"/>
          <p:nvPr/>
        </p:nvSpPr>
        <p:spPr>
          <a:xfrm>
            <a:off x="7104150" y="1979925"/>
            <a:ext cx="32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List of Booster Versions</a:t>
            </a:r>
            <a:endParaRPr b="1"/>
          </a:p>
        </p:txBody>
      </p:sp>
      <p:sp>
        <p:nvSpPr>
          <p:cNvPr id="469" name="Google Shape;469;p48"/>
          <p:cNvSpPr txBox="1"/>
          <p:nvPr/>
        </p:nvSpPr>
        <p:spPr>
          <a:xfrm>
            <a:off x="939650" y="4054450"/>
            <a:ext cx="5466600" cy="28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Explanation</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US" sz="1600">
                <a:solidFill>
                  <a:schemeClr val="dk1"/>
                </a:solidFill>
              </a:rPr>
              <a:t>Using the SQL language we ask the computer to create two columns summarizing the outcomes of landings as success or failure, for a time frame between 04/06/2010 and 20/03/2017</a:t>
            </a:r>
            <a:endParaRPr sz="1600"/>
          </a:p>
        </p:txBody>
      </p:sp>
      <p:sp>
        <p:nvSpPr>
          <p:cNvPr id="470" name="Google Shape;470;p48"/>
          <p:cNvSpPr txBox="1"/>
          <p:nvPr/>
        </p:nvSpPr>
        <p:spPr>
          <a:xfrm>
            <a:off x="2463200" y="2017050"/>
            <a:ext cx="2354400" cy="2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QUERY</a:t>
            </a:r>
            <a:endParaRPr b="1"/>
          </a:p>
        </p:txBody>
      </p:sp>
      <p:pic>
        <p:nvPicPr>
          <p:cNvPr id="471" name="Google Shape;471;p48"/>
          <p:cNvPicPr preferRelativeResize="0"/>
          <p:nvPr/>
        </p:nvPicPr>
        <p:blipFill>
          <a:blip r:embed="rId4">
            <a:alphaModFix/>
          </a:blip>
          <a:stretch>
            <a:fillRect/>
          </a:stretch>
        </p:blipFill>
        <p:spPr>
          <a:xfrm>
            <a:off x="712213" y="2489350"/>
            <a:ext cx="5921474" cy="1417825"/>
          </a:xfrm>
          <a:prstGeom prst="rect">
            <a:avLst/>
          </a:prstGeom>
          <a:noFill/>
          <a:ln cap="flat" cmpd="sng" w="9525">
            <a:solidFill>
              <a:schemeClr val="dk2"/>
            </a:solidFill>
            <a:prstDash val="solid"/>
            <a:round/>
            <a:headEnd len="sm" w="sm" type="none"/>
            <a:tailEnd len="sm" w="sm" type="none"/>
          </a:ln>
        </p:spPr>
      </p:pic>
      <p:pic>
        <p:nvPicPr>
          <p:cNvPr id="472" name="Google Shape;472;p48"/>
          <p:cNvPicPr preferRelativeResize="0"/>
          <p:nvPr/>
        </p:nvPicPr>
        <p:blipFill>
          <a:blip r:embed="rId5">
            <a:alphaModFix/>
          </a:blip>
          <a:stretch>
            <a:fillRect/>
          </a:stretch>
        </p:blipFill>
        <p:spPr>
          <a:xfrm>
            <a:off x="7603337" y="2489350"/>
            <a:ext cx="2200275" cy="895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4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
        <p:nvSpPr>
          <p:cNvPr id="482" name="Google Shape;482;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3" name="Google Shape;483;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Map–Launch Sites</a:t>
            </a:r>
            <a:endParaRPr/>
          </a:p>
        </p:txBody>
      </p:sp>
      <p:grpSp>
        <p:nvGrpSpPr>
          <p:cNvPr id="484" name="Google Shape;484;p50"/>
          <p:cNvGrpSpPr/>
          <p:nvPr/>
        </p:nvGrpSpPr>
        <p:grpSpPr>
          <a:xfrm>
            <a:off x="1564675" y="1700800"/>
            <a:ext cx="8801202" cy="4613400"/>
            <a:chOff x="1564675" y="1700800"/>
            <a:chExt cx="8801202" cy="4613400"/>
          </a:xfrm>
        </p:grpSpPr>
        <p:pic>
          <p:nvPicPr>
            <p:cNvPr id="485" name="Google Shape;485;p50"/>
            <p:cNvPicPr preferRelativeResize="0"/>
            <p:nvPr/>
          </p:nvPicPr>
          <p:blipFill>
            <a:blip r:embed="rId4">
              <a:alphaModFix/>
            </a:blip>
            <a:stretch>
              <a:fillRect/>
            </a:stretch>
          </p:blipFill>
          <p:spPr>
            <a:xfrm>
              <a:off x="1564675" y="1700800"/>
              <a:ext cx="8801202" cy="3997800"/>
            </a:xfrm>
            <a:prstGeom prst="rect">
              <a:avLst/>
            </a:prstGeom>
            <a:noFill/>
            <a:ln cap="flat" cmpd="sng" w="9525">
              <a:solidFill>
                <a:schemeClr val="dk2"/>
              </a:solidFill>
              <a:prstDash val="solid"/>
              <a:round/>
              <a:headEnd len="sm" w="sm" type="none"/>
              <a:tailEnd len="sm" w="sm" type="none"/>
            </a:ln>
          </p:spPr>
        </p:pic>
        <p:sp>
          <p:nvSpPr>
            <p:cNvPr id="486" name="Google Shape;486;p50"/>
            <p:cNvSpPr txBox="1"/>
            <p:nvPr/>
          </p:nvSpPr>
          <p:spPr>
            <a:xfrm>
              <a:off x="1725050" y="5698600"/>
              <a:ext cx="8605500" cy="6156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Spacex has launch sites on both coastlines but three of four are located on the east coast in Florida. </a:t>
              </a:r>
              <a:r>
                <a:rPr lang="en-US"/>
                <a:t>The</a:t>
              </a:r>
              <a:r>
                <a:rPr lang="en-US"/>
                <a:t> other is in South California.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2" name="Google Shape;492;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Map–Color-labeled launch outcomes</a:t>
            </a:r>
            <a:endParaRPr/>
          </a:p>
        </p:txBody>
      </p:sp>
      <p:sp>
        <p:nvSpPr>
          <p:cNvPr id="493" name="Google Shape;493;p51"/>
          <p:cNvSpPr txBox="1"/>
          <p:nvPr/>
        </p:nvSpPr>
        <p:spPr>
          <a:xfrm>
            <a:off x="1866750" y="5293325"/>
            <a:ext cx="8605500" cy="6156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8761D"/>
                </a:solidFill>
              </a:rPr>
              <a:t>Green </a:t>
            </a:r>
            <a:r>
              <a:rPr lang="en-US">
                <a:solidFill>
                  <a:schemeClr val="dk1"/>
                </a:solidFill>
              </a:rPr>
              <a:t>represents</a:t>
            </a:r>
            <a:r>
              <a:rPr lang="en-US">
                <a:solidFill>
                  <a:schemeClr val="dk1"/>
                </a:solidFill>
              </a:rPr>
              <a:t> </a:t>
            </a:r>
            <a:r>
              <a:rPr lang="en-US">
                <a:solidFill>
                  <a:schemeClr val="dk1"/>
                </a:solidFill>
              </a:rPr>
              <a:t>successful</a:t>
            </a:r>
            <a:r>
              <a:rPr lang="en-US">
                <a:solidFill>
                  <a:schemeClr val="dk1"/>
                </a:solidFill>
              </a:rPr>
              <a:t> launches whereas </a:t>
            </a:r>
            <a:r>
              <a:rPr lang="en-US">
                <a:solidFill>
                  <a:srgbClr val="CC0000"/>
                </a:solidFill>
              </a:rPr>
              <a:t>red </a:t>
            </a:r>
            <a:r>
              <a:rPr lang="en-US">
                <a:solidFill>
                  <a:schemeClr val="dk1"/>
                </a:solidFill>
              </a:rPr>
              <a:t>represents unsuccesful ones. 1) ccafs slc-40, 2) ccafs lc-40, 3) KSC LC 39-A, 4) VAFB SLC-4E. Clearly, KSC LC 39-A has the best success rate.</a:t>
            </a:r>
            <a:endParaRPr>
              <a:solidFill>
                <a:schemeClr val="dk1"/>
              </a:solidFill>
            </a:endParaRPr>
          </a:p>
        </p:txBody>
      </p:sp>
      <p:pic>
        <p:nvPicPr>
          <p:cNvPr id="494" name="Google Shape;494;p51"/>
          <p:cNvPicPr preferRelativeResize="0"/>
          <p:nvPr/>
        </p:nvPicPr>
        <p:blipFill>
          <a:blip r:embed="rId4">
            <a:alphaModFix/>
          </a:blip>
          <a:stretch>
            <a:fillRect/>
          </a:stretch>
        </p:blipFill>
        <p:spPr>
          <a:xfrm>
            <a:off x="1611200" y="1700800"/>
            <a:ext cx="2852069" cy="2356314"/>
          </a:xfrm>
          <a:prstGeom prst="rect">
            <a:avLst/>
          </a:prstGeom>
          <a:noFill/>
          <a:ln>
            <a:noFill/>
          </a:ln>
        </p:spPr>
      </p:pic>
      <p:pic>
        <p:nvPicPr>
          <p:cNvPr id="495" name="Google Shape;495;p51"/>
          <p:cNvPicPr preferRelativeResize="0"/>
          <p:nvPr/>
        </p:nvPicPr>
        <p:blipFill>
          <a:blip r:embed="rId5">
            <a:alphaModFix/>
          </a:blip>
          <a:stretch>
            <a:fillRect/>
          </a:stretch>
        </p:blipFill>
        <p:spPr>
          <a:xfrm>
            <a:off x="3420454" y="2987407"/>
            <a:ext cx="2735157" cy="2222123"/>
          </a:xfrm>
          <a:prstGeom prst="rect">
            <a:avLst/>
          </a:prstGeom>
          <a:noFill/>
          <a:ln>
            <a:noFill/>
          </a:ln>
        </p:spPr>
      </p:pic>
      <p:pic>
        <p:nvPicPr>
          <p:cNvPr id="496" name="Google Shape;496;p51"/>
          <p:cNvPicPr preferRelativeResize="0"/>
          <p:nvPr/>
        </p:nvPicPr>
        <p:blipFill>
          <a:blip r:embed="rId6">
            <a:alphaModFix/>
          </a:blip>
          <a:stretch>
            <a:fillRect/>
          </a:stretch>
        </p:blipFill>
        <p:spPr>
          <a:xfrm>
            <a:off x="7600218" y="3505158"/>
            <a:ext cx="2431366" cy="1788167"/>
          </a:xfrm>
          <a:prstGeom prst="rect">
            <a:avLst/>
          </a:prstGeom>
          <a:noFill/>
          <a:ln>
            <a:noFill/>
          </a:ln>
        </p:spPr>
      </p:pic>
      <p:pic>
        <p:nvPicPr>
          <p:cNvPr id="497" name="Google Shape;497;p51"/>
          <p:cNvPicPr preferRelativeResize="0"/>
          <p:nvPr/>
        </p:nvPicPr>
        <p:blipFill rotWithShape="1">
          <a:blip r:embed="rId7">
            <a:alphaModFix/>
          </a:blip>
          <a:srcRect b="11582" l="0" r="23693" t="0"/>
          <a:stretch/>
        </p:blipFill>
        <p:spPr>
          <a:xfrm>
            <a:off x="5527149" y="1700800"/>
            <a:ext cx="2571312" cy="2215163"/>
          </a:xfrm>
          <a:prstGeom prst="rect">
            <a:avLst/>
          </a:prstGeom>
          <a:noFill/>
          <a:ln>
            <a:noFill/>
          </a:ln>
        </p:spPr>
      </p:pic>
      <p:sp>
        <p:nvSpPr>
          <p:cNvPr id="498" name="Google Shape;498;p51"/>
          <p:cNvSpPr txBox="1"/>
          <p:nvPr/>
        </p:nvSpPr>
        <p:spPr>
          <a:xfrm>
            <a:off x="2079191" y="4125631"/>
            <a:ext cx="4815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a:t>
            </a:r>
            <a:endParaRPr/>
          </a:p>
        </p:txBody>
      </p:sp>
      <p:sp>
        <p:nvSpPr>
          <p:cNvPr id="499" name="Google Shape;499;p51"/>
          <p:cNvSpPr txBox="1"/>
          <p:nvPr/>
        </p:nvSpPr>
        <p:spPr>
          <a:xfrm>
            <a:off x="6212228" y="4125631"/>
            <a:ext cx="3009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2</a:t>
            </a:r>
            <a:endParaRPr/>
          </a:p>
        </p:txBody>
      </p:sp>
      <p:sp>
        <p:nvSpPr>
          <p:cNvPr id="500" name="Google Shape;500;p51"/>
          <p:cNvSpPr txBox="1"/>
          <p:nvPr/>
        </p:nvSpPr>
        <p:spPr>
          <a:xfrm>
            <a:off x="8188469" y="1932628"/>
            <a:ext cx="330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3</a:t>
            </a:r>
            <a:endParaRPr/>
          </a:p>
        </p:txBody>
      </p:sp>
      <p:sp>
        <p:nvSpPr>
          <p:cNvPr id="501" name="Google Shape;501;p51"/>
          <p:cNvSpPr txBox="1"/>
          <p:nvPr/>
        </p:nvSpPr>
        <p:spPr>
          <a:xfrm>
            <a:off x="10084450" y="3734036"/>
            <a:ext cx="330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7" name="Google Shape;507;p5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3&gt;</a:t>
            </a:r>
            <a:endParaRPr/>
          </a:p>
        </p:txBody>
      </p:sp>
      <p:pic>
        <p:nvPicPr>
          <p:cNvPr id="508" name="Google Shape;508;p52"/>
          <p:cNvPicPr preferRelativeResize="0"/>
          <p:nvPr/>
        </p:nvPicPr>
        <p:blipFill>
          <a:blip r:embed="rId4">
            <a:alphaModFix/>
          </a:blip>
          <a:stretch>
            <a:fillRect/>
          </a:stretch>
        </p:blipFill>
        <p:spPr>
          <a:xfrm>
            <a:off x="1378275" y="1826875"/>
            <a:ext cx="9711401" cy="38939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53"/>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945275" y="1796675"/>
            <a:ext cx="10008600" cy="4435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sz="2200">
              <a:solidFill>
                <a:srgbClr val="292929"/>
              </a:solidFill>
              <a:latin typeface="Arial"/>
              <a:ea typeface="Arial"/>
              <a:cs typeface="Arial"/>
              <a:sym typeface="Arial"/>
            </a:endParaRPr>
          </a:p>
          <a:p>
            <a:pPr indent="0" lvl="0" marL="457200" marR="0" rtl="0" algn="l">
              <a:lnSpc>
                <a:spcPct val="90000"/>
              </a:lnSpc>
              <a:spcBef>
                <a:spcPts val="0"/>
              </a:spcBef>
              <a:spcAft>
                <a:spcPts val="0"/>
              </a:spcAft>
              <a:buNone/>
            </a:pPr>
            <a:r>
              <a:t/>
            </a:r>
            <a:endParaRPr sz="22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The question is: Will the Falcon 9 first stage land </a:t>
            </a:r>
            <a:r>
              <a:rPr lang="en-US" sz="1800">
                <a:solidFill>
                  <a:srgbClr val="292929"/>
                </a:solidFill>
              </a:rPr>
              <a:t>successfully</a:t>
            </a:r>
            <a:r>
              <a:rPr lang="en-US" sz="1800">
                <a:solidFill>
                  <a:srgbClr val="292929"/>
                </a:solidFill>
              </a:rPr>
              <a:t>? This is a pivotal issue since the cost of a launch depends largely on it.</a:t>
            </a:r>
            <a:r>
              <a:rPr lang="en-US" sz="1800">
                <a:solidFill>
                  <a:srgbClr val="292929"/>
                </a:solidFill>
              </a:rPr>
              <a:t> SpaceX is able to offer a better price and save much money by reusing the first stage of its rockets.</a:t>
            </a:r>
            <a:r>
              <a:rPr lang="en-US" sz="1800">
                <a:solidFill>
                  <a:srgbClr val="292929"/>
                </a:solidFill>
              </a:rPr>
              <a:t> In fact, SpaceX advertises Falcon 9 rocket launches on its website with a cost of 62 million dollars, whereas other providers cost upward of 165 million dollars each. This information can be used if an alternate company wants to bid against SpaceX for a rocket launch.</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How is a (un)succesful landing defined?</a:t>
            </a:r>
            <a:endParaRPr sz="18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How do other variables influence the outcome of a landing?</a:t>
            </a:r>
            <a:endParaRPr sz="18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How can we optimize the landing success rate?</a:t>
            </a:r>
            <a:endParaRPr sz="1800">
              <a:solidFill>
                <a:srgbClr val="292929"/>
              </a:solidFill>
            </a:endParaRPr>
          </a:p>
          <a:p>
            <a:pPr indent="0" lvl="0" marL="457200" marR="0" rtl="0" algn="l">
              <a:lnSpc>
                <a:spcPct val="90000"/>
              </a:lnSpc>
              <a:spcBef>
                <a:spcPts val="1400"/>
              </a:spcBef>
              <a:spcAft>
                <a:spcPts val="0"/>
              </a:spcAft>
              <a:buNone/>
            </a:pPr>
            <a:r>
              <a:t/>
            </a:r>
            <a:endParaRPr sz="18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9" name="Google Shape;519;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Total Success Launches for all Sites</a:t>
            </a:r>
            <a:endParaRPr/>
          </a:p>
        </p:txBody>
      </p:sp>
      <p:grpSp>
        <p:nvGrpSpPr>
          <p:cNvPr id="520" name="Google Shape;520;p54"/>
          <p:cNvGrpSpPr/>
          <p:nvPr/>
        </p:nvGrpSpPr>
        <p:grpSpPr>
          <a:xfrm>
            <a:off x="1424487" y="1577500"/>
            <a:ext cx="9343024" cy="4256125"/>
            <a:chOff x="1424487" y="1577500"/>
            <a:chExt cx="9343024" cy="4256125"/>
          </a:xfrm>
        </p:grpSpPr>
        <p:pic>
          <p:nvPicPr>
            <p:cNvPr id="521" name="Google Shape;521;p54"/>
            <p:cNvPicPr preferRelativeResize="0"/>
            <p:nvPr/>
          </p:nvPicPr>
          <p:blipFill>
            <a:blip r:embed="rId4">
              <a:alphaModFix/>
            </a:blip>
            <a:stretch>
              <a:fillRect/>
            </a:stretch>
          </p:blipFill>
          <p:spPr>
            <a:xfrm>
              <a:off x="1424487" y="1577500"/>
              <a:ext cx="9343024" cy="3603325"/>
            </a:xfrm>
            <a:prstGeom prst="rect">
              <a:avLst/>
            </a:prstGeom>
            <a:noFill/>
            <a:ln cap="flat" cmpd="sng" w="9525">
              <a:solidFill>
                <a:schemeClr val="dk2"/>
              </a:solidFill>
              <a:prstDash val="solid"/>
              <a:round/>
              <a:headEnd len="sm" w="sm" type="none"/>
              <a:tailEnd len="sm" w="sm" type="none"/>
            </a:ln>
          </p:spPr>
        </p:pic>
        <p:sp>
          <p:nvSpPr>
            <p:cNvPr id="522" name="Google Shape;522;p54"/>
            <p:cNvSpPr txBox="1"/>
            <p:nvPr/>
          </p:nvSpPr>
          <p:spPr>
            <a:xfrm>
              <a:off x="1853625" y="5180825"/>
              <a:ext cx="8583300" cy="6528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According to the pie chart, the KSC LC-39A launch site has the highest participation in successful launches of all four, with a score 41.7%. </a:t>
              </a:r>
              <a:r>
                <a:rPr lang="en-US"/>
                <a:t>This is followed in second place by CCAFS LC-40, with 29.2%.</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8" name="Google Shape;528;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Total success launches for Site KSC LC-39A</a:t>
            </a:r>
            <a:endParaRPr/>
          </a:p>
        </p:txBody>
      </p:sp>
      <p:grpSp>
        <p:nvGrpSpPr>
          <p:cNvPr id="529" name="Google Shape;529;p55"/>
          <p:cNvGrpSpPr/>
          <p:nvPr/>
        </p:nvGrpSpPr>
        <p:grpSpPr>
          <a:xfrm>
            <a:off x="1430100" y="1577500"/>
            <a:ext cx="9331805" cy="4256125"/>
            <a:chOff x="1430100" y="1577500"/>
            <a:chExt cx="9331805" cy="4256125"/>
          </a:xfrm>
        </p:grpSpPr>
        <p:pic>
          <p:nvPicPr>
            <p:cNvPr id="530" name="Google Shape;530;p55"/>
            <p:cNvPicPr preferRelativeResize="0"/>
            <p:nvPr/>
          </p:nvPicPr>
          <p:blipFill>
            <a:blip r:embed="rId4">
              <a:alphaModFix/>
            </a:blip>
            <a:stretch>
              <a:fillRect/>
            </a:stretch>
          </p:blipFill>
          <p:spPr>
            <a:xfrm>
              <a:off x="1430100" y="1577500"/>
              <a:ext cx="9331805" cy="3603324"/>
            </a:xfrm>
            <a:prstGeom prst="rect">
              <a:avLst/>
            </a:prstGeom>
            <a:noFill/>
            <a:ln cap="flat" cmpd="sng" w="9525">
              <a:solidFill>
                <a:schemeClr val="dk2"/>
              </a:solidFill>
              <a:prstDash val="solid"/>
              <a:round/>
              <a:headEnd len="sm" w="sm" type="none"/>
              <a:tailEnd len="sm" w="sm" type="none"/>
            </a:ln>
          </p:spPr>
        </p:pic>
        <p:sp>
          <p:nvSpPr>
            <p:cNvPr id="531" name="Google Shape;531;p55"/>
            <p:cNvSpPr txBox="1"/>
            <p:nvPr/>
          </p:nvSpPr>
          <p:spPr>
            <a:xfrm>
              <a:off x="1853625" y="5180825"/>
              <a:ext cx="8583300" cy="6528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Now</a:t>
              </a:r>
              <a:r>
                <a:rPr lang="en-US"/>
                <a:t>, 76.9% of the launches from the KSC LC-39A site have had success and 23.1% of them have failed.</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7" name="Google Shape;537;p56"/>
          <p:cNvSpPr txBox="1"/>
          <p:nvPr/>
        </p:nvSpPr>
        <p:spPr>
          <a:xfrm>
            <a:off x="770011" y="538650"/>
            <a:ext cx="10515600" cy="646500"/>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Correlation between Payload and Success for all Sites</a:t>
            </a:r>
            <a:endParaRPr/>
          </a:p>
        </p:txBody>
      </p:sp>
      <p:grpSp>
        <p:nvGrpSpPr>
          <p:cNvPr id="538" name="Google Shape;538;p56"/>
          <p:cNvGrpSpPr/>
          <p:nvPr/>
        </p:nvGrpSpPr>
        <p:grpSpPr>
          <a:xfrm>
            <a:off x="979200" y="1577500"/>
            <a:ext cx="10245224" cy="3497475"/>
            <a:chOff x="979200" y="1577500"/>
            <a:chExt cx="10245224" cy="3497475"/>
          </a:xfrm>
        </p:grpSpPr>
        <p:pic>
          <p:nvPicPr>
            <p:cNvPr id="539" name="Google Shape;539;p56"/>
            <p:cNvPicPr preferRelativeResize="0"/>
            <p:nvPr/>
          </p:nvPicPr>
          <p:blipFill>
            <a:blip r:embed="rId4">
              <a:alphaModFix/>
            </a:blip>
            <a:stretch>
              <a:fillRect/>
            </a:stretch>
          </p:blipFill>
          <p:spPr>
            <a:xfrm>
              <a:off x="979200" y="1577500"/>
              <a:ext cx="10245224" cy="2844675"/>
            </a:xfrm>
            <a:prstGeom prst="rect">
              <a:avLst/>
            </a:prstGeom>
            <a:noFill/>
            <a:ln cap="flat" cmpd="sng" w="9525">
              <a:solidFill>
                <a:schemeClr val="dk2"/>
              </a:solidFill>
              <a:prstDash val="solid"/>
              <a:round/>
              <a:headEnd len="sm" w="sm" type="none"/>
              <a:tailEnd len="sm" w="sm" type="none"/>
            </a:ln>
          </p:spPr>
        </p:pic>
        <p:sp>
          <p:nvSpPr>
            <p:cNvPr id="540" name="Google Shape;540;p56"/>
            <p:cNvSpPr txBox="1"/>
            <p:nvPr/>
          </p:nvSpPr>
          <p:spPr>
            <a:xfrm>
              <a:off x="1804350" y="4422175"/>
              <a:ext cx="8583300" cy="6528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Up to a payload mass of about 6,000 kg there is no clear correlation between success and failure, but beyond that point failure becomes the norm.</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5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1" name="Google Shape;551;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552" name="Google Shape;552;p58"/>
          <p:cNvPicPr preferRelativeResize="0"/>
          <p:nvPr/>
        </p:nvPicPr>
        <p:blipFill>
          <a:blip r:embed="rId4">
            <a:alphaModFix/>
          </a:blip>
          <a:stretch>
            <a:fillRect/>
          </a:stretch>
        </p:blipFill>
        <p:spPr>
          <a:xfrm>
            <a:off x="3676899" y="1593275"/>
            <a:ext cx="7185024" cy="3641626"/>
          </a:xfrm>
          <a:prstGeom prst="rect">
            <a:avLst/>
          </a:prstGeom>
          <a:noFill/>
          <a:ln cap="flat" cmpd="sng" w="9525">
            <a:solidFill>
              <a:schemeClr val="dk2"/>
            </a:solidFill>
            <a:prstDash val="solid"/>
            <a:round/>
            <a:headEnd len="sm" w="sm" type="none"/>
            <a:tailEnd len="sm" w="sm" type="none"/>
          </a:ln>
        </p:spPr>
      </p:pic>
      <p:sp>
        <p:nvSpPr>
          <p:cNvPr id="553" name="Google Shape;553;p58"/>
          <p:cNvSpPr txBox="1"/>
          <p:nvPr/>
        </p:nvSpPr>
        <p:spPr>
          <a:xfrm>
            <a:off x="834350" y="1605075"/>
            <a:ext cx="2611500" cy="364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All of the models have the same accuracy score on the test data. </a:t>
            </a:r>
            <a:r>
              <a:rPr lang="en-US"/>
              <a:t>Things</a:t>
            </a:r>
            <a:r>
              <a:rPr lang="en-US"/>
              <a:t> are a bit different with the train data, though.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 SVM model gets the best score using the train data, but not by much.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9" name="Google Shape;559;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560" name="Google Shape;560;p59"/>
          <p:cNvSpPr txBox="1"/>
          <p:nvPr/>
        </p:nvSpPr>
        <p:spPr>
          <a:xfrm>
            <a:off x="1232900" y="1605075"/>
            <a:ext cx="3435300" cy="258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Since the accuracy score on the test data is identical for every model, it is no surprise that the confusion matrix is likewise identical for all of them.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It turns out these models have no false negatives, but do have three false positives each. That’s their major problem, It is, however, far from fatal.</a:t>
            </a:r>
            <a:endParaRPr/>
          </a:p>
        </p:txBody>
      </p:sp>
      <p:pic>
        <p:nvPicPr>
          <p:cNvPr id="561" name="Google Shape;561;p59"/>
          <p:cNvPicPr preferRelativeResize="0"/>
          <p:nvPr/>
        </p:nvPicPr>
        <p:blipFill>
          <a:blip r:embed="rId4">
            <a:alphaModFix/>
          </a:blip>
          <a:stretch>
            <a:fillRect/>
          </a:stretch>
        </p:blipFill>
        <p:spPr>
          <a:xfrm>
            <a:off x="5125400" y="1605075"/>
            <a:ext cx="5471923" cy="4216175"/>
          </a:xfrm>
          <a:prstGeom prst="rect">
            <a:avLst/>
          </a:prstGeom>
          <a:noFill/>
          <a:ln cap="flat" cmpd="sng" w="9525">
            <a:solidFill>
              <a:schemeClr val="dk2"/>
            </a:solidFill>
            <a:prstDash val="solid"/>
            <a:round/>
            <a:headEnd len="sm" w="sm" type="none"/>
            <a:tailEnd len="sm" w="sm" type="none"/>
          </a:ln>
        </p:spPr>
      </p:pic>
      <p:graphicFrame>
        <p:nvGraphicFramePr>
          <p:cNvPr id="562" name="Google Shape;562;p59"/>
          <p:cNvGraphicFramePr/>
          <p:nvPr/>
        </p:nvGraphicFramePr>
        <p:xfrm>
          <a:off x="1927400" y="4417575"/>
          <a:ext cx="3000000" cy="3000000"/>
        </p:xfrm>
        <a:graphic>
          <a:graphicData uri="http://schemas.openxmlformats.org/drawingml/2006/table">
            <a:tbl>
              <a:tblPr>
                <a:noFill/>
                <a:tableStyleId>{EB4A347D-3E1B-426D-8B9B-F5290391CFD1}</a:tableStyleId>
              </a:tblPr>
              <a:tblGrid>
                <a:gridCol w="1023150"/>
                <a:gridCol w="1023150"/>
              </a:tblGrid>
              <a:tr h="668900">
                <a:tc>
                  <a:txBody>
                    <a:bodyPr/>
                    <a:lstStyle/>
                    <a:p>
                      <a:pPr indent="0" lvl="0" marL="0" rtl="0" algn="ctr">
                        <a:spcBef>
                          <a:spcPts val="0"/>
                        </a:spcBef>
                        <a:spcAft>
                          <a:spcPts val="0"/>
                        </a:spcAft>
                        <a:buNone/>
                      </a:pPr>
                      <a:r>
                        <a:rPr lang="en-US" sz="1600"/>
                        <a:t>TN</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US" sz="1600"/>
                        <a:t>FP</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668900">
                <a:tc>
                  <a:txBody>
                    <a:bodyPr/>
                    <a:lstStyle/>
                    <a:p>
                      <a:pPr indent="0" lvl="0" marL="0" rtl="0" algn="ctr">
                        <a:spcBef>
                          <a:spcPts val="0"/>
                        </a:spcBef>
                        <a:spcAft>
                          <a:spcPts val="0"/>
                        </a:spcAft>
                        <a:buNone/>
                      </a:pPr>
                      <a:r>
                        <a:rPr lang="en-US" sz="1600"/>
                        <a:t>FN</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US" sz="1600"/>
                        <a:t>TP</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8" name="Google Shape;568;p60"/>
          <p:cNvSpPr txBox="1"/>
          <p:nvPr>
            <p:ph idx="1" type="body"/>
          </p:nvPr>
        </p:nvSpPr>
        <p:spPr>
          <a:xfrm>
            <a:off x="769992" y="1875050"/>
            <a:ext cx="102462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As more experience is gained the launch success rate tends to increase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Beyond payload mass of 6000 kg, failure is </a:t>
            </a:r>
            <a:r>
              <a:rPr lang="en-US" sz="2200">
                <a:solidFill>
                  <a:srgbClr val="292929"/>
                </a:solidFill>
              </a:rPr>
              <a:t>almost</a:t>
            </a:r>
            <a:r>
              <a:rPr lang="en-US" sz="2200">
                <a:solidFill>
                  <a:srgbClr val="292929"/>
                </a:solidFill>
              </a:rPr>
              <a:t> certain.</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HEO, GEO, SSO, ES-L1 are the orbits with highest success rate.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Still some orbits seem to depend more on the payload mass than the rest, that is true for LEO in particular.</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Some launch sites have a far better success rate than others, but we cannot make a confident guess based on the data available.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The Support vector Machine algorithm turned to be the best on the train data and as good as any other on the test data at predicting the launch outcome based on some previously chosen variables.</a:t>
            </a:r>
            <a:endParaRPr sz="2200">
              <a:solidFill>
                <a:srgbClr val="292929"/>
              </a:solidFill>
            </a:endParaRPr>
          </a:p>
        </p:txBody>
      </p:sp>
      <p:sp>
        <p:nvSpPr>
          <p:cNvPr id="569" name="Google Shape;569;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4" name="Shape 574"/>
        <p:cNvGrpSpPr/>
        <p:nvPr/>
      </p:nvGrpSpPr>
      <p:grpSpPr>
        <a:xfrm>
          <a:off x="0" y="0"/>
          <a:ext cx="0" cy="0"/>
          <a:chOff x="0" y="0"/>
          <a:chExt cx="0" cy="0"/>
        </a:xfrm>
      </p:grpSpPr>
      <p:sp>
        <p:nvSpPr>
          <p:cNvPr id="575" name="Google Shape;575;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6" name="Google Shape;576;p61"/>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a:p>
        </p:txBody>
      </p:sp>
      <p:sp>
        <p:nvSpPr>
          <p:cNvPr id="577" name="Google Shape;577;p6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00" y="1580800"/>
            <a:ext cx="10104900" cy="4624800"/>
          </a:xfrm>
          <a:prstGeom prst="rect">
            <a:avLst/>
          </a:prstGeom>
          <a:noFill/>
          <a:ln>
            <a:noFill/>
          </a:ln>
        </p:spPr>
        <p:txBody>
          <a:bodyPr anchorCtr="0" anchor="t" bIns="45700" lIns="91425" spcFirstLastPara="1" rIns="91425" wrap="square" tIns="45700">
            <a:normAutofit fontScale="40000" lnSpcReduction="1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5500">
                <a:solidFill>
                  <a:srgbClr val="292929"/>
                </a:solidFill>
                <a:latin typeface="Arial"/>
                <a:ea typeface="Arial"/>
                <a:cs typeface="Arial"/>
                <a:sym typeface="Arial"/>
              </a:rPr>
              <a:t>Data collection methodology:</a:t>
            </a:r>
            <a:endParaRPr sz="5500"/>
          </a:p>
          <a:p>
            <a:pPr indent="-229869" lvl="1" marL="685800" marR="0" rtl="0" algn="l">
              <a:lnSpc>
                <a:spcPct val="120000"/>
              </a:lnSpc>
              <a:spcBef>
                <a:spcPts val="1400"/>
              </a:spcBef>
              <a:spcAft>
                <a:spcPts val="0"/>
              </a:spcAft>
              <a:buClr>
                <a:srgbClr val="757070"/>
              </a:buClr>
              <a:buSzPct val="100000"/>
              <a:buChar char="•"/>
            </a:pPr>
            <a:r>
              <a:rPr lang="en-US" sz="4800">
                <a:solidFill>
                  <a:srgbClr val="757070"/>
                </a:solidFill>
              </a:rPr>
              <a:t>SpaceX REST API</a:t>
            </a:r>
            <a:endParaRPr sz="4800">
              <a:solidFill>
                <a:srgbClr val="757070"/>
              </a:solidFill>
            </a:endParaRPr>
          </a:p>
          <a:p>
            <a:pPr indent="-229869" lvl="1" marL="685800" marR="0" rtl="0" algn="l">
              <a:lnSpc>
                <a:spcPct val="120000"/>
              </a:lnSpc>
              <a:spcBef>
                <a:spcPts val="1400"/>
              </a:spcBef>
              <a:spcAft>
                <a:spcPts val="0"/>
              </a:spcAft>
              <a:buClr>
                <a:srgbClr val="757070"/>
              </a:buClr>
              <a:buSzPct val="100000"/>
              <a:buFont typeface="Arial"/>
              <a:buChar char="•"/>
            </a:pPr>
            <a:r>
              <a:rPr lang="en-US" sz="4800">
                <a:solidFill>
                  <a:srgbClr val="757070"/>
                </a:solidFill>
              </a:rPr>
              <a:t>Web Scrapping from Wikipedia</a:t>
            </a:r>
            <a:endParaRPr sz="48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5500">
                <a:solidFill>
                  <a:srgbClr val="292929"/>
                </a:solidFill>
                <a:latin typeface="Arial"/>
                <a:ea typeface="Arial"/>
                <a:cs typeface="Arial"/>
                <a:sym typeface="Arial"/>
              </a:rPr>
              <a:t>Perform data wrangling</a:t>
            </a:r>
            <a:endParaRPr sz="5500"/>
          </a:p>
          <a:p>
            <a:pPr indent="-228600" lvl="1" marL="685800" marR="0" rtl="0" algn="l">
              <a:lnSpc>
                <a:spcPct val="120000"/>
              </a:lnSpc>
              <a:spcBef>
                <a:spcPts val="1400"/>
              </a:spcBef>
              <a:spcAft>
                <a:spcPts val="0"/>
              </a:spcAft>
              <a:buClr>
                <a:srgbClr val="757070"/>
              </a:buClr>
              <a:buSzPct val="100000"/>
              <a:buFont typeface="Arial"/>
              <a:buChar char="•"/>
            </a:pPr>
            <a:r>
              <a:rPr lang="en-US" sz="4750">
                <a:solidFill>
                  <a:srgbClr val="757070"/>
                </a:solidFill>
              </a:rPr>
              <a:t>Selecting only necessary variables or features</a:t>
            </a:r>
            <a:endParaRPr sz="4750">
              <a:solidFill>
                <a:srgbClr val="757070"/>
              </a:solidFill>
            </a:endParaRPr>
          </a:p>
          <a:p>
            <a:pPr indent="-228600" lvl="1" marL="685800" marR="0" rtl="0" algn="l">
              <a:lnSpc>
                <a:spcPct val="120000"/>
              </a:lnSpc>
              <a:spcBef>
                <a:spcPts val="1400"/>
              </a:spcBef>
              <a:spcAft>
                <a:spcPts val="0"/>
              </a:spcAft>
              <a:buClr>
                <a:srgbClr val="757070"/>
              </a:buClr>
              <a:buSzPct val="100000"/>
              <a:buChar char="•"/>
            </a:pPr>
            <a:r>
              <a:rPr lang="en-US" sz="4750">
                <a:solidFill>
                  <a:srgbClr val="757070"/>
                </a:solidFill>
              </a:rPr>
              <a:t>One Hot Encoding of categorical variables</a:t>
            </a:r>
            <a:endParaRPr sz="475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5500">
                <a:solidFill>
                  <a:srgbClr val="292929"/>
                </a:solidFill>
                <a:latin typeface="Arial"/>
                <a:ea typeface="Arial"/>
                <a:cs typeface="Arial"/>
                <a:sym typeface="Arial"/>
              </a:rPr>
              <a:t>Perform exploratory data analysis (EDA) using visualization and SQL</a:t>
            </a:r>
            <a:endParaRPr sz="55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21"/>
          <p:cNvSpPr txBox="1"/>
          <p:nvPr/>
        </p:nvSpPr>
        <p:spPr>
          <a:xfrm>
            <a:off x="770000" y="1580800"/>
            <a:ext cx="10104900" cy="4571400"/>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rgbClr val="0B49CB"/>
              </a:buClr>
              <a:buSzPts val="8800"/>
              <a:buFont typeface="Arial"/>
              <a:buNone/>
            </a:pPr>
            <a:r>
              <a:rPr lang="en-US" sz="2550">
                <a:solidFill>
                  <a:srgbClr val="0B49CB"/>
                </a:solidFill>
                <a:latin typeface="Arial"/>
                <a:ea typeface="Arial"/>
                <a:cs typeface="Arial"/>
                <a:sym typeface="Arial"/>
              </a:rPr>
              <a:t>Executive Summary</a:t>
            </a:r>
            <a:endParaRPr sz="2550"/>
          </a:p>
          <a:p>
            <a:pPr indent="-230630" lvl="0" marL="228600" marR="0" rtl="0" algn="l">
              <a:lnSpc>
                <a:spcPct val="120000"/>
              </a:lnSpc>
              <a:spcBef>
                <a:spcPts val="1400"/>
              </a:spcBef>
              <a:spcAft>
                <a:spcPts val="0"/>
              </a:spcAft>
              <a:buClr>
                <a:srgbClr val="292929"/>
              </a:buClr>
              <a:buSzPts val="2232"/>
              <a:buChar char="•"/>
            </a:pPr>
            <a:r>
              <a:rPr lang="en-US" sz="2231">
                <a:solidFill>
                  <a:srgbClr val="292929"/>
                </a:solidFill>
              </a:rPr>
              <a:t>Perform interactive visual analytics using Folium and Plotly Dash</a:t>
            </a:r>
            <a:endParaRPr sz="2231">
              <a:solidFill>
                <a:srgbClr val="292929"/>
              </a:solidFill>
            </a:endParaRPr>
          </a:p>
          <a:p>
            <a:pPr indent="-352099" lvl="0" marL="457200" marR="0" rtl="0" algn="l">
              <a:lnSpc>
                <a:spcPct val="120000"/>
              </a:lnSpc>
              <a:spcBef>
                <a:spcPts val="0"/>
              </a:spcBef>
              <a:spcAft>
                <a:spcPts val="0"/>
              </a:spcAft>
              <a:buClr>
                <a:srgbClr val="434343"/>
              </a:buClr>
              <a:buSzPts val="1945"/>
              <a:buChar char="•"/>
            </a:pPr>
            <a:r>
              <a:rPr lang="en-US" sz="1944">
                <a:solidFill>
                  <a:srgbClr val="434343"/>
                </a:solidFill>
              </a:rPr>
              <a:t>Use maps and dashboard to get insights quick insights</a:t>
            </a:r>
            <a:endParaRPr sz="1944">
              <a:solidFill>
                <a:srgbClr val="434343"/>
              </a:solidFill>
            </a:endParaRPr>
          </a:p>
          <a:p>
            <a:pPr indent="-228600" lvl="0" marL="228600" marR="0" rtl="0" algn="l">
              <a:lnSpc>
                <a:spcPct val="120000"/>
              </a:lnSpc>
              <a:spcBef>
                <a:spcPts val="1400"/>
              </a:spcBef>
              <a:spcAft>
                <a:spcPts val="0"/>
              </a:spcAft>
              <a:buClr>
                <a:srgbClr val="292929"/>
              </a:buClr>
              <a:buSzPts val="2200"/>
              <a:buFont typeface="Arial"/>
              <a:buChar char="•"/>
            </a:pPr>
            <a:r>
              <a:rPr lang="en-US" sz="2200">
                <a:solidFill>
                  <a:srgbClr val="292929"/>
                </a:solidFill>
              </a:rPr>
              <a:t>Perform predictive analysis using classification models</a:t>
            </a:r>
            <a:endParaRPr sz="2200">
              <a:solidFill>
                <a:srgbClr val="292929"/>
              </a:solidFill>
            </a:endParaRPr>
          </a:p>
          <a:p>
            <a:pPr indent="-349250" lvl="0" marL="457200" marR="0" rtl="0" algn="l">
              <a:lnSpc>
                <a:spcPct val="120000"/>
              </a:lnSpc>
              <a:spcBef>
                <a:spcPts val="0"/>
              </a:spcBef>
              <a:spcAft>
                <a:spcPts val="0"/>
              </a:spcAft>
              <a:buClr>
                <a:srgbClr val="434343"/>
              </a:buClr>
              <a:buSzPts val="1900"/>
              <a:buChar char="•"/>
            </a:pPr>
            <a:r>
              <a:rPr lang="en-US" sz="1900">
                <a:solidFill>
                  <a:srgbClr val="434343"/>
                </a:solidFill>
              </a:rPr>
              <a:t>Fine tune machine learning models with training data, then try them with test data to assess their predictive power</a:t>
            </a:r>
            <a:endParaRPr sz="1900">
              <a:solidFill>
                <a:srgbClr val="434343"/>
              </a:solidFill>
            </a:endParaRPr>
          </a:p>
        </p:txBody>
      </p:sp>
      <p:sp>
        <p:nvSpPr>
          <p:cNvPr id="131" name="Google Shape;131;p2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22"/>
          <p:cNvSpPr txBox="1"/>
          <p:nvPr>
            <p:ph idx="1" type="body"/>
          </p:nvPr>
        </p:nvSpPr>
        <p:spPr>
          <a:xfrm>
            <a:off x="770000" y="1374275"/>
            <a:ext cx="10515600" cy="5127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 Datasets are collected from Rest SpaceX API and webscrapping Wikipedia</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209550" lvl="0" marL="228600" marR="0" rtl="0" algn="l">
              <a:lnSpc>
                <a:spcPct val="100000"/>
              </a:lnSpc>
              <a:spcBef>
                <a:spcPts val="0"/>
              </a:spcBef>
              <a:spcAft>
                <a:spcPts val="0"/>
              </a:spcAft>
              <a:buClr>
                <a:srgbClr val="292929"/>
              </a:buClr>
              <a:buSzPts val="1900"/>
              <a:buFont typeface="Arial"/>
              <a:buChar char="•"/>
            </a:pPr>
            <a:r>
              <a:rPr lang="en-US" sz="1900">
                <a:solidFill>
                  <a:srgbClr val="292929"/>
                </a:solidFill>
              </a:rPr>
              <a:t>The Space X REST API URL is api.spacexdata.com/v4</a:t>
            </a:r>
            <a:endParaRPr sz="1900">
              <a:solidFill>
                <a:srgbClr val="292929"/>
              </a:solidFill>
            </a:endParaRPr>
          </a:p>
          <a:p>
            <a:pPr indent="0" lvl="0" marL="457200" marR="0" rtl="0" algn="l">
              <a:lnSpc>
                <a:spcPct val="100000"/>
              </a:lnSpc>
              <a:spcBef>
                <a:spcPts val="1400"/>
              </a:spcBef>
              <a:spcAft>
                <a:spcPts val="0"/>
              </a:spcAft>
              <a:buNone/>
            </a:pPr>
            <a:r>
              <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190500" lvl="0" marL="228600" rtl="0" algn="l">
              <a:spcBef>
                <a:spcPts val="0"/>
              </a:spcBef>
              <a:spcAft>
                <a:spcPts val="0"/>
              </a:spcAft>
              <a:buClr>
                <a:srgbClr val="292929"/>
              </a:buClr>
              <a:buSzPts val="1600"/>
              <a:buChar char="•"/>
            </a:pPr>
            <a:r>
              <a:rPr lang="en-US" sz="1600">
                <a:solidFill>
                  <a:srgbClr val="292929"/>
                </a:solidFill>
              </a:rPr>
              <a:t>The Wikipedia URL is: https://en.wikipedia.org/w/index.php?title=List_of_Falcon_9_and_Falcon_Heavy_launches&amp;oldid=1027686922</a:t>
            </a:r>
            <a:endParaRPr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8" name="Google Shape;138;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9" name="Google Shape;139;p22"/>
          <p:cNvSpPr/>
          <p:nvPr/>
        </p:nvSpPr>
        <p:spPr>
          <a:xfrm>
            <a:off x="963750" y="2595575"/>
            <a:ext cx="1342200" cy="1006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SpaceX</a:t>
            </a:r>
            <a:endParaRPr>
              <a:solidFill>
                <a:schemeClr val="lt1"/>
              </a:solidFill>
            </a:endParaRPr>
          </a:p>
          <a:p>
            <a:pPr indent="0" lvl="0" marL="0" rtl="0" algn="ctr">
              <a:spcBef>
                <a:spcPts val="0"/>
              </a:spcBef>
              <a:spcAft>
                <a:spcPts val="0"/>
              </a:spcAft>
              <a:buNone/>
            </a:pPr>
            <a:r>
              <a:rPr lang="en-US">
                <a:solidFill>
                  <a:schemeClr val="lt1"/>
                </a:solidFill>
              </a:rPr>
              <a:t>Rest API</a:t>
            </a:r>
            <a:endParaRPr>
              <a:solidFill>
                <a:schemeClr val="lt1"/>
              </a:solidFill>
            </a:endParaRPr>
          </a:p>
          <a:p>
            <a:pPr indent="0" lvl="0" marL="0" rtl="0" algn="ctr">
              <a:spcBef>
                <a:spcPts val="0"/>
              </a:spcBef>
              <a:spcAft>
                <a:spcPts val="0"/>
              </a:spcAft>
              <a:buNone/>
            </a:pPr>
            <a:r>
              <a:rPr lang="en-US">
                <a:solidFill>
                  <a:schemeClr val="lt1"/>
                </a:solidFill>
              </a:rPr>
              <a:t>call</a:t>
            </a:r>
            <a:endParaRPr>
              <a:solidFill>
                <a:schemeClr val="lt1"/>
              </a:solidFill>
            </a:endParaRPr>
          </a:p>
        </p:txBody>
      </p:sp>
      <p:sp>
        <p:nvSpPr>
          <p:cNvPr id="140" name="Google Shape;140;p22"/>
          <p:cNvSpPr/>
          <p:nvPr/>
        </p:nvSpPr>
        <p:spPr>
          <a:xfrm>
            <a:off x="2487075" y="2863925"/>
            <a:ext cx="912600" cy="4698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2"/>
          <p:cNvSpPr/>
          <p:nvPr/>
        </p:nvSpPr>
        <p:spPr>
          <a:xfrm>
            <a:off x="3580800" y="2595575"/>
            <a:ext cx="1342200" cy="1006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API returns</a:t>
            </a:r>
            <a:endParaRPr>
              <a:solidFill>
                <a:schemeClr val="lt1"/>
              </a:solidFill>
            </a:endParaRPr>
          </a:p>
          <a:p>
            <a:pPr indent="0" lvl="0" marL="0" rtl="0" algn="ctr">
              <a:spcBef>
                <a:spcPts val="0"/>
              </a:spcBef>
              <a:spcAft>
                <a:spcPts val="0"/>
              </a:spcAft>
              <a:buNone/>
            </a:pPr>
            <a:r>
              <a:rPr lang="en-US">
                <a:solidFill>
                  <a:schemeClr val="lt1"/>
                </a:solidFill>
              </a:rPr>
              <a:t>JSON file</a:t>
            </a:r>
            <a:endParaRPr>
              <a:solidFill>
                <a:schemeClr val="lt1"/>
              </a:solidFill>
            </a:endParaRPr>
          </a:p>
        </p:txBody>
      </p:sp>
      <p:sp>
        <p:nvSpPr>
          <p:cNvPr id="142" name="Google Shape;142;p22"/>
          <p:cNvSpPr/>
          <p:nvPr/>
        </p:nvSpPr>
        <p:spPr>
          <a:xfrm>
            <a:off x="6287250" y="2595575"/>
            <a:ext cx="1559100" cy="1006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Make dataframe from Json</a:t>
            </a:r>
            <a:endParaRPr>
              <a:solidFill>
                <a:schemeClr val="lt1"/>
              </a:solidFill>
            </a:endParaRPr>
          </a:p>
        </p:txBody>
      </p:sp>
      <p:sp>
        <p:nvSpPr>
          <p:cNvPr id="143" name="Google Shape;143;p22"/>
          <p:cNvSpPr/>
          <p:nvPr/>
        </p:nvSpPr>
        <p:spPr>
          <a:xfrm>
            <a:off x="5148813" y="2863925"/>
            <a:ext cx="912600" cy="4698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2"/>
          <p:cNvSpPr/>
          <p:nvPr/>
        </p:nvSpPr>
        <p:spPr>
          <a:xfrm>
            <a:off x="8079513" y="2863925"/>
            <a:ext cx="912600" cy="4698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2"/>
          <p:cNvSpPr/>
          <p:nvPr/>
        </p:nvSpPr>
        <p:spPr>
          <a:xfrm>
            <a:off x="9225300" y="2595575"/>
            <a:ext cx="1610400" cy="1006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Clean &amp; Export the data</a:t>
            </a:r>
            <a:endParaRPr>
              <a:solidFill>
                <a:schemeClr val="lt1"/>
              </a:solidFill>
            </a:endParaRPr>
          </a:p>
        </p:txBody>
      </p:sp>
      <p:sp>
        <p:nvSpPr>
          <p:cNvPr id="146" name="Google Shape;146;p22"/>
          <p:cNvSpPr/>
          <p:nvPr/>
        </p:nvSpPr>
        <p:spPr>
          <a:xfrm>
            <a:off x="963750" y="5039050"/>
            <a:ext cx="1342200" cy="1006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Get HTML response from Wikipedia</a:t>
            </a:r>
            <a:endParaRPr>
              <a:solidFill>
                <a:schemeClr val="lt1"/>
              </a:solidFill>
            </a:endParaRPr>
          </a:p>
        </p:txBody>
      </p:sp>
      <p:sp>
        <p:nvSpPr>
          <p:cNvPr id="147" name="Google Shape;147;p22"/>
          <p:cNvSpPr/>
          <p:nvPr/>
        </p:nvSpPr>
        <p:spPr>
          <a:xfrm>
            <a:off x="2487075" y="5307400"/>
            <a:ext cx="912600" cy="4698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2"/>
          <p:cNvSpPr/>
          <p:nvPr/>
        </p:nvSpPr>
        <p:spPr>
          <a:xfrm>
            <a:off x="3580800" y="5039050"/>
            <a:ext cx="1342200" cy="1006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Extract data with Beautiful Soup</a:t>
            </a:r>
            <a:endParaRPr>
              <a:solidFill>
                <a:schemeClr val="lt1"/>
              </a:solidFill>
            </a:endParaRPr>
          </a:p>
        </p:txBody>
      </p:sp>
      <p:sp>
        <p:nvSpPr>
          <p:cNvPr id="149" name="Google Shape;149;p22"/>
          <p:cNvSpPr/>
          <p:nvPr/>
        </p:nvSpPr>
        <p:spPr>
          <a:xfrm>
            <a:off x="6287250" y="5039050"/>
            <a:ext cx="1559100" cy="1006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Make dataframe from Json</a:t>
            </a:r>
            <a:endParaRPr>
              <a:solidFill>
                <a:schemeClr val="lt1"/>
              </a:solidFill>
            </a:endParaRPr>
          </a:p>
        </p:txBody>
      </p:sp>
      <p:sp>
        <p:nvSpPr>
          <p:cNvPr id="150" name="Google Shape;150;p22"/>
          <p:cNvSpPr/>
          <p:nvPr/>
        </p:nvSpPr>
        <p:spPr>
          <a:xfrm>
            <a:off x="5148813" y="5307400"/>
            <a:ext cx="912600" cy="4698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2"/>
          <p:cNvSpPr/>
          <p:nvPr/>
        </p:nvSpPr>
        <p:spPr>
          <a:xfrm>
            <a:off x="8079513" y="5307400"/>
            <a:ext cx="912600" cy="4698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2"/>
          <p:cNvSpPr/>
          <p:nvPr/>
        </p:nvSpPr>
        <p:spPr>
          <a:xfrm>
            <a:off x="9225300" y="5039050"/>
            <a:ext cx="1610400" cy="1006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Clean &amp; Export the data</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 name="Google Shape;158;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grpSp>
        <p:nvGrpSpPr>
          <p:cNvPr id="159" name="Google Shape;159;p23"/>
          <p:cNvGrpSpPr/>
          <p:nvPr/>
        </p:nvGrpSpPr>
        <p:grpSpPr>
          <a:xfrm>
            <a:off x="981075" y="1690700"/>
            <a:ext cx="3759126" cy="1085075"/>
            <a:chOff x="981075" y="1538300"/>
            <a:chExt cx="3759126" cy="1085075"/>
          </a:xfrm>
        </p:grpSpPr>
        <p:pic>
          <p:nvPicPr>
            <p:cNvPr id="160" name="Google Shape;160;p23"/>
            <p:cNvPicPr preferRelativeResize="0"/>
            <p:nvPr/>
          </p:nvPicPr>
          <p:blipFill rotWithShape="1">
            <a:blip r:embed="rId4">
              <a:alphaModFix/>
            </a:blip>
            <a:srcRect b="0" l="0" r="0" t="25573"/>
            <a:stretch/>
          </p:blipFill>
          <p:spPr>
            <a:xfrm>
              <a:off x="981075" y="1904400"/>
              <a:ext cx="3759126" cy="718975"/>
            </a:xfrm>
            <a:prstGeom prst="rect">
              <a:avLst/>
            </a:prstGeom>
            <a:noFill/>
            <a:ln cap="flat" cmpd="sng" w="9525">
              <a:solidFill>
                <a:schemeClr val="dk2"/>
              </a:solidFill>
              <a:prstDash val="solid"/>
              <a:round/>
              <a:headEnd len="sm" w="sm" type="none"/>
              <a:tailEnd len="sm" w="sm" type="none"/>
            </a:ln>
          </p:spPr>
        </p:pic>
        <p:sp>
          <p:nvSpPr>
            <p:cNvPr id="161" name="Google Shape;161;p23"/>
            <p:cNvSpPr txBox="1"/>
            <p:nvPr/>
          </p:nvSpPr>
          <p:spPr>
            <a:xfrm>
              <a:off x="1731800" y="1538300"/>
              <a:ext cx="2262300" cy="3681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US"/>
                <a:t>1. </a:t>
              </a:r>
              <a:r>
                <a:rPr lang="en-US"/>
                <a:t>Get Response from API</a:t>
              </a:r>
              <a:endParaRPr/>
            </a:p>
          </p:txBody>
        </p:sp>
      </p:grpSp>
      <p:grpSp>
        <p:nvGrpSpPr>
          <p:cNvPr id="162" name="Google Shape;162;p23"/>
          <p:cNvGrpSpPr/>
          <p:nvPr/>
        </p:nvGrpSpPr>
        <p:grpSpPr>
          <a:xfrm>
            <a:off x="955738" y="4568025"/>
            <a:ext cx="3190874" cy="1120675"/>
            <a:chOff x="955738" y="3958425"/>
            <a:chExt cx="3190874" cy="1120675"/>
          </a:xfrm>
        </p:grpSpPr>
        <p:pic>
          <p:nvPicPr>
            <p:cNvPr id="163" name="Google Shape;163;p23"/>
            <p:cNvPicPr preferRelativeResize="0"/>
            <p:nvPr/>
          </p:nvPicPr>
          <p:blipFill>
            <a:blip r:embed="rId5">
              <a:alphaModFix/>
            </a:blip>
            <a:stretch>
              <a:fillRect/>
            </a:stretch>
          </p:blipFill>
          <p:spPr>
            <a:xfrm>
              <a:off x="955738" y="4360125"/>
              <a:ext cx="3190874" cy="718975"/>
            </a:xfrm>
            <a:prstGeom prst="rect">
              <a:avLst/>
            </a:prstGeom>
            <a:noFill/>
            <a:ln cap="flat" cmpd="sng" w="9525">
              <a:solidFill>
                <a:schemeClr val="dk2"/>
              </a:solidFill>
              <a:prstDash val="solid"/>
              <a:round/>
              <a:headEnd len="sm" w="sm" type="none"/>
              <a:tailEnd len="sm" w="sm" type="none"/>
            </a:ln>
          </p:spPr>
        </p:pic>
        <p:sp>
          <p:nvSpPr>
            <p:cNvPr id="164" name="Google Shape;164;p23"/>
            <p:cNvSpPr txBox="1"/>
            <p:nvPr/>
          </p:nvSpPr>
          <p:spPr>
            <a:xfrm>
              <a:off x="1452575" y="3958425"/>
              <a:ext cx="21972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 Transform data</a:t>
              </a:r>
              <a:endParaRPr/>
            </a:p>
          </p:txBody>
        </p:sp>
      </p:grpSp>
      <p:grpSp>
        <p:nvGrpSpPr>
          <p:cNvPr id="165" name="Google Shape;165;p23"/>
          <p:cNvGrpSpPr/>
          <p:nvPr/>
        </p:nvGrpSpPr>
        <p:grpSpPr>
          <a:xfrm>
            <a:off x="5355875" y="4279375"/>
            <a:ext cx="3178104" cy="858900"/>
            <a:chOff x="5432275" y="4110825"/>
            <a:chExt cx="3178104" cy="858900"/>
          </a:xfrm>
        </p:grpSpPr>
        <p:pic>
          <p:nvPicPr>
            <p:cNvPr id="166" name="Google Shape;166;p23"/>
            <p:cNvPicPr preferRelativeResize="0"/>
            <p:nvPr/>
          </p:nvPicPr>
          <p:blipFill>
            <a:blip r:embed="rId6">
              <a:alphaModFix/>
            </a:blip>
            <a:stretch>
              <a:fillRect/>
            </a:stretch>
          </p:blipFill>
          <p:spPr>
            <a:xfrm>
              <a:off x="5432275" y="4464699"/>
              <a:ext cx="3178104" cy="505025"/>
            </a:xfrm>
            <a:prstGeom prst="rect">
              <a:avLst/>
            </a:prstGeom>
            <a:noFill/>
            <a:ln cap="flat" cmpd="sng" w="9525">
              <a:solidFill>
                <a:schemeClr val="dk2"/>
              </a:solidFill>
              <a:prstDash val="solid"/>
              <a:round/>
              <a:headEnd len="sm" w="sm" type="none"/>
              <a:tailEnd len="sm" w="sm" type="none"/>
            </a:ln>
          </p:spPr>
        </p:pic>
        <p:sp>
          <p:nvSpPr>
            <p:cNvPr id="167" name="Google Shape;167;p23"/>
            <p:cNvSpPr txBox="1"/>
            <p:nvPr/>
          </p:nvSpPr>
          <p:spPr>
            <a:xfrm>
              <a:off x="5663050" y="4110825"/>
              <a:ext cx="2598000" cy="3540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US"/>
                <a:t>5. Create dataframe</a:t>
              </a:r>
              <a:endParaRPr/>
            </a:p>
          </p:txBody>
        </p:sp>
      </p:grpSp>
      <p:cxnSp>
        <p:nvCxnSpPr>
          <p:cNvPr id="168" name="Google Shape;168;p23"/>
          <p:cNvCxnSpPr/>
          <p:nvPr/>
        </p:nvCxnSpPr>
        <p:spPr>
          <a:xfrm>
            <a:off x="1165075" y="2892600"/>
            <a:ext cx="0" cy="5565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3"/>
          <p:cNvCxnSpPr/>
          <p:nvPr/>
        </p:nvCxnSpPr>
        <p:spPr>
          <a:xfrm flipH="1">
            <a:off x="1276875" y="4069775"/>
            <a:ext cx="1200" cy="8370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3"/>
          <p:cNvCxnSpPr>
            <a:endCxn id="171" idx="1"/>
          </p:cNvCxnSpPr>
          <p:nvPr/>
        </p:nvCxnSpPr>
        <p:spPr>
          <a:xfrm flipH="1" rot="10800000">
            <a:off x="4239063" y="1899888"/>
            <a:ext cx="1213500" cy="3241500"/>
          </a:xfrm>
          <a:prstGeom prst="straightConnector1">
            <a:avLst/>
          </a:prstGeom>
          <a:noFill/>
          <a:ln cap="flat" cmpd="sng" w="9525">
            <a:solidFill>
              <a:schemeClr val="dk2"/>
            </a:solidFill>
            <a:prstDash val="solid"/>
            <a:round/>
            <a:headEnd len="med" w="med" type="none"/>
            <a:tailEnd len="med" w="med" type="triangle"/>
          </a:ln>
        </p:spPr>
      </p:cxnSp>
      <p:grpSp>
        <p:nvGrpSpPr>
          <p:cNvPr id="172" name="Google Shape;172;p23"/>
          <p:cNvGrpSpPr/>
          <p:nvPr/>
        </p:nvGrpSpPr>
        <p:grpSpPr>
          <a:xfrm>
            <a:off x="981075" y="3120875"/>
            <a:ext cx="3968899" cy="873025"/>
            <a:chOff x="981075" y="2816075"/>
            <a:chExt cx="3968899" cy="873025"/>
          </a:xfrm>
        </p:grpSpPr>
        <p:pic>
          <p:nvPicPr>
            <p:cNvPr id="173" name="Google Shape;173;p23"/>
            <p:cNvPicPr preferRelativeResize="0"/>
            <p:nvPr/>
          </p:nvPicPr>
          <p:blipFill>
            <a:blip r:embed="rId7">
              <a:alphaModFix/>
            </a:blip>
            <a:stretch>
              <a:fillRect/>
            </a:stretch>
          </p:blipFill>
          <p:spPr>
            <a:xfrm>
              <a:off x="981075" y="3184075"/>
              <a:ext cx="3968899" cy="505025"/>
            </a:xfrm>
            <a:prstGeom prst="rect">
              <a:avLst/>
            </a:prstGeom>
            <a:noFill/>
            <a:ln cap="flat" cmpd="sng" w="9525">
              <a:solidFill>
                <a:schemeClr val="dk2"/>
              </a:solidFill>
              <a:prstDash val="solid"/>
              <a:round/>
              <a:headEnd len="sm" w="sm" type="none"/>
              <a:tailEnd len="sm" w="sm" type="none"/>
            </a:ln>
          </p:spPr>
        </p:pic>
        <p:sp>
          <p:nvSpPr>
            <p:cNvPr id="174" name="Google Shape;174;p23"/>
            <p:cNvSpPr txBox="1"/>
            <p:nvPr/>
          </p:nvSpPr>
          <p:spPr>
            <a:xfrm>
              <a:off x="1417675" y="2816075"/>
              <a:ext cx="3095700" cy="3681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US"/>
                <a:t>2. Convert response to JSON FILE</a:t>
              </a:r>
              <a:endParaRPr/>
            </a:p>
          </p:txBody>
        </p:sp>
      </p:grpSp>
      <p:grpSp>
        <p:nvGrpSpPr>
          <p:cNvPr id="175" name="Google Shape;175;p23"/>
          <p:cNvGrpSpPr/>
          <p:nvPr/>
        </p:nvGrpSpPr>
        <p:grpSpPr>
          <a:xfrm>
            <a:off x="5355887" y="1715838"/>
            <a:ext cx="2743201" cy="2140090"/>
            <a:chOff x="5411800" y="1835100"/>
            <a:chExt cx="2743201" cy="2140090"/>
          </a:xfrm>
        </p:grpSpPr>
        <p:pic>
          <p:nvPicPr>
            <p:cNvPr id="176" name="Google Shape;176;p23"/>
            <p:cNvPicPr preferRelativeResize="0"/>
            <p:nvPr/>
          </p:nvPicPr>
          <p:blipFill>
            <a:blip r:embed="rId8">
              <a:alphaModFix/>
            </a:blip>
            <a:stretch>
              <a:fillRect/>
            </a:stretch>
          </p:blipFill>
          <p:spPr>
            <a:xfrm>
              <a:off x="5411800" y="2203188"/>
              <a:ext cx="2743201" cy="1772002"/>
            </a:xfrm>
            <a:prstGeom prst="rect">
              <a:avLst/>
            </a:prstGeom>
            <a:noFill/>
            <a:ln cap="flat" cmpd="sng" w="9525">
              <a:solidFill>
                <a:schemeClr val="dk2"/>
              </a:solidFill>
              <a:prstDash val="solid"/>
              <a:round/>
              <a:headEnd len="sm" w="sm" type="none"/>
              <a:tailEnd len="sm" w="sm" type="none"/>
            </a:ln>
          </p:spPr>
        </p:pic>
        <p:sp>
          <p:nvSpPr>
            <p:cNvPr id="171" name="Google Shape;171;p23"/>
            <p:cNvSpPr txBox="1"/>
            <p:nvPr/>
          </p:nvSpPr>
          <p:spPr>
            <a:xfrm>
              <a:off x="5508475" y="1835100"/>
              <a:ext cx="2500500" cy="3681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US"/>
                <a:t>4. Create dictionary with data</a:t>
              </a:r>
              <a:endParaRPr/>
            </a:p>
          </p:txBody>
        </p:sp>
      </p:grpSp>
      <p:cxnSp>
        <p:nvCxnSpPr>
          <p:cNvPr id="177" name="Google Shape;177;p23"/>
          <p:cNvCxnSpPr/>
          <p:nvPr/>
        </p:nvCxnSpPr>
        <p:spPr>
          <a:xfrm>
            <a:off x="5787175" y="3920725"/>
            <a:ext cx="10500" cy="6222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23"/>
          <p:cNvCxnSpPr/>
          <p:nvPr/>
        </p:nvCxnSpPr>
        <p:spPr>
          <a:xfrm flipH="1" rot="10800000">
            <a:off x="7923588" y="1946926"/>
            <a:ext cx="993900" cy="2595300"/>
          </a:xfrm>
          <a:prstGeom prst="straightConnector1">
            <a:avLst/>
          </a:prstGeom>
          <a:noFill/>
          <a:ln cap="flat" cmpd="sng" w="9525">
            <a:solidFill>
              <a:schemeClr val="dk2"/>
            </a:solidFill>
            <a:prstDash val="solid"/>
            <a:round/>
            <a:headEnd len="med" w="med" type="none"/>
            <a:tailEnd len="med" w="med" type="triangle"/>
          </a:ln>
        </p:spPr>
      </p:cxnSp>
      <p:grpSp>
        <p:nvGrpSpPr>
          <p:cNvPr id="179" name="Google Shape;179;p23"/>
          <p:cNvGrpSpPr/>
          <p:nvPr/>
        </p:nvGrpSpPr>
        <p:grpSpPr>
          <a:xfrm>
            <a:off x="8150550" y="1788275"/>
            <a:ext cx="3178102" cy="770750"/>
            <a:chOff x="8150550" y="1635875"/>
            <a:chExt cx="3178102" cy="770750"/>
          </a:xfrm>
        </p:grpSpPr>
        <p:pic>
          <p:nvPicPr>
            <p:cNvPr id="180" name="Google Shape;180;p23"/>
            <p:cNvPicPr preferRelativeResize="0"/>
            <p:nvPr/>
          </p:nvPicPr>
          <p:blipFill>
            <a:blip r:embed="rId9">
              <a:alphaModFix/>
            </a:blip>
            <a:stretch>
              <a:fillRect/>
            </a:stretch>
          </p:blipFill>
          <p:spPr>
            <a:xfrm>
              <a:off x="8150550" y="1940663"/>
              <a:ext cx="3178102" cy="465962"/>
            </a:xfrm>
            <a:prstGeom prst="rect">
              <a:avLst/>
            </a:prstGeom>
            <a:noFill/>
            <a:ln cap="flat" cmpd="sng" w="9525">
              <a:solidFill>
                <a:schemeClr val="dk2"/>
              </a:solidFill>
              <a:prstDash val="solid"/>
              <a:round/>
              <a:headEnd len="sm" w="sm" type="none"/>
              <a:tailEnd len="sm" w="sm" type="none"/>
            </a:ln>
          </p:spPr>
        </p:pic>
        <p:sp>
          <p:nvSpPr>
            <p:cNvPr id="181" name="Google Shape;181;p23"/>
            <p:cNvSpPr txBox="1"/>
            <p:nvPr/>
          </p:nvSpPr>
          <p:spPr>
            <a:xfrm>
              <a:off x="8489650" y="1635875"/>
              <a:ext cx="25776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6. Filter dataframe</a:t>
              </a:r>
              <a:endParaRPr/>
            </a:p>
            <a:p>
              <a:pPr indent="0" lvl="0" marL="0" rtl="0" algn="ctr">
                <a:spcBef>
                  <a:spcPts val="0"/>
                </a:spcBef>
                <a:spcAft>
                  <a:spcPts val="0"/>
                </a:spcAft>
                <a:buNone/>
              </a:pPr>
              <a:r>
                <a:t/>
              </a:r>
              <a:endParaRPr/>
            </a:p>
          </p:txBody>
        </p:sp>
      </p:grpSp>
      <p:grpSp>
        <p:nvGrpSpPr>
          <p:cNvPr id="182" name="Google Shape;182;p23"/>
          <p:cNvGrpSpPr/>
          <p:nvPr/>
        </p:nvGrpSpPr>
        <p:grpSpPr>
          <a:xfrm>
            <a:off x="8193250" y="2658425"/>
            <a:ext cx="3059200" cy="705575"/>
            <a:chOff x="8193250" y="2506025"/>
            <a:chExt cx="3059200" cy="705575"/>
          </a:xfrm>
        </p:grpSpPr>
        <p:pic>
          <p:nvPicPr>
            <p:cNvPr id="183" name="Google Shape;183;p23"/>
            <p:cNvPicPr preferRelativeResize="0"/>
            <p:nvPr/>
          </p:nvPicPr>
          <p:blipFill>
            <a:blip r:embed="rId10">
              <a:alphaModFix/>
            </a:blip>
            <a:stretch>
              <a:fillRect/>
            </a:stretch>
          </p:blipFill>
          <p:spPr>
            <a:xfrm>
              <a:off x="8193250" y="2858775"/>
              <a:ext cx="3059200" cy="352825"/>
            </a:xfrm>
            <a:prstGeom prst="rect">
              <a:avLst/>
            </a:prstGeom>
            <a:noFill/>
            <a:ln cap="flat" cmpd="sng" w="9525">
              <a:solidFill>
                <a:schemeClr val="dk2"/>
              </a:solidFill>
              <a:prstDash val="solid"/>
              <a:round/>
              <a:headEnd len="sm" w="sm" type="none"/>
              <a:tailEnd len="sm" w="sm" type="none"/>
            </a:ln>
          </p:spPr>
        </p:pic>
        <p:sp>
          <p:nvSpPr>
            <p:cNvPr id="184" name="Google Shape;184;p23"/>
            <p:cNvSpPr txBox="1"/>
            <p:nvPr/>
          </p:nvSpPr>
          <p:spPr>
            <a:xfrm>
              <a:off x="8741700" y="2506025"/>
              <a:ext cx="1964100" cy="5490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a:t>7. Export as csv</a:t>
              </a:r>
              <a:endParaRPr/>
            </a:p>
          </p:txBody>
        </p:sp>
      </p:grpSp>
      <p:cxnSp>
        <p:nvCxnSpPr>
          <p:cNvPr id="185" name="Google Shape;185;p23"/>
          <p:cNvCxnSpPr/>
          <p:nvPr/>
        </p:nvCxnSpPr>
        <p:spPr>
          <a:xfrm>
            <a:off x="8848025" y="2637175"/>
            <a:ext cx="6900" cy="3105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23"/>
          <p:cNvSpPr txBox="1"/>
          <p:nvPr/>
        </p:nvSpPr>
        <p:spPr>
          <a:xfrm>
            <a:off x="1173575" y="6159500"/>
            <a:ext cx="22932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hlink"/>
                </a:solidFill>
                <a:hlinkClick r:id="rId11"/>
              </a:rPr>
              <a:t>Link to Github Notebook</a:t>
            </a:r>
            <a:endParaRPr b="1">
              <a:solidFill>
                <a:srgbClr val="20124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